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70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67" r:id="rId14"/>
    <p:sldId id="269" r:id="rId15"/>
  </p:sldIdLst>
  <p:sldSz cx="9144000" cy="6858000" type="screen4x3"/>
  <p:notesSz cx="6858000" cy="994568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47" autoAdjust="0"/>
    <p:restoredTop sz="94668" autoAdjust="0"/>
  </p:normalViewPr>
  <p:slideViewPr>
    <p:cSldViewPr>
      <p:cViewPr>
        <p:scale>
          <a:sx n="110" d="100"/>
          <a:sy n="110" d="100"/>
        </p:scale>
        <p:origin x="-1206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D6EBC-EF31-4FFF-B022-F0DE4B94E026}" type="datetimeFigureOut">
              <a:rPr lang="de-DE" smtClean="0"/>
              <a:t>13.11.2016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51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E127D-9F48-4730-93AB-2ADB4D6F2F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9378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7ABDA-0927-4200-A15D-2C8431EB4EEB}" type="datetime1">
              <a:rPr lang="de-DE" smtClean="0"/>
              <a:t>13.11.2016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Informationsveranstaltung Thermografie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8C49-9B8F-4F8C-93B4-DD9E1234B2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4934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4A208-D8D8-4096-A720-315E2601709A}" type="datetime1">
              <a:rPr lang="de-DE" smtClean="0"/>
              <a:t>13.11.2016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Informationsveranstaltung Thermografie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8C49-9B8F-4F8C-93B4-DD9E1234B2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5246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F1AD-83B8-4E6E-9263-3199C97ABADC}" type="datetime1">
              <a:rPr lang="de-DE" smtClean="0"/>
              <a:t>13.11.2016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Informationsveranstaltung Thermografie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8C49-9B8F-4F8C-93B4-DD9E1234B2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0745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625C4-5719-4537-84BB-68F7579D3D7C}" type="datetime1">
              <a:rPr lang="de-DE" smtClean="0"/>
              <a:t>13.11.2016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Informationsveranstaltung Thermografie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8C49-9B8F-4F8C-93B4-DD9E1234B2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5495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E182E-9B06-401C-B6F8-CD21517BDF3A}" type="datetime1">
              <a:rPr lang="de-DE" smtClean="0"/>
              <a:t>13.11.2016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Informationsveranstaltung Thermografie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8C49-9B8F-4F8C-93B4-DD9E1234B2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1834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BCC64-A66C-470C-86FA-D24715375586}" type="datetime1">
              <a:rPr lang="de-DE" smtClean="0"/>
              <a:t>13.11.2016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Informationsveranstaltung Thermografie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8C49-9B8F-4F8C-93B4-DD9E1234B2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5828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0E0DA-0708-4DF6-A57B-3900C1F6BE95}" type="datetime1">
              <a:rPr lang="de-DE" smtClean="0"/>
              <a:t>13.11.2016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Informationsveranstaltung Thermografie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8C49-9B8F-4F8C-93B4-DD9E1234B2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1434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6E7B-DA8E-499E-AB0B-D1CA3B395764}" type="datetime1">
              <a:rPr lang="de-DE" smtClean="0"/>
              <a:t>13.11.2016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Informationsveranstaltung Thermografie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8C49-9B8F-4F8C-93B4-DD9E1234B2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4278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1AEF7-F5DC-476B-9611-76A95AA3484E}" type="datetime1">
              <a:rPr lang="de-DE" smtClean="0"/>
              <a:t>13.11.2016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Informationsveranstaltung Thermografie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8C49-9B8F-4F8C-93B4-DD9E1234B2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2497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196B0-8CB3-4119-9DB4-836B604F2394}" type="datetime1">
              <a:rPr lang="de-DE" smtClean="0"/>
              <a:t>13.11.2016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Informationsveranstaltung Thermografie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8C49-9B8F-4F8C-93B4-DD9E1234B2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4414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50B73-3719-4DB4-8D2D-B7B0DA25C1E2}" type="datetime1">
              <a:rPr lang="de-DE" smtClean="0"/>
              <a:t>13.11.2016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Informationsveranstaltung Thermografie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8C49-9B8F-4F8C-93B4-DD9E1234B2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176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609D4E-8BD3-46D9-9B1C-3B9C5D6E9F3D}" type="datetime1">
              <a:rPr lang="de-DE" smtClean="0"/>
              <a:t>13.11.2016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Informationsveranstaltung Thermografie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B8C49-9B8F-4F8C-93B4-DD9E1234B2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4299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nergie-forum-zorneding.de/" TargetMode="External"/><Relationship Id="rId2" Type="http://schemas.openxmlformats.org/officeDocument/2006/relationships/hyperlink" Target="http://www.energiewende-ebersberg.de/Partner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912912"/>
            <a:ext cx="8640960" cy="5404670"/>
          </a:xfrm>
          <a:prstGeom prst="rect">
            <a:avLst/>
          </a:prstGeom>
        </p:spPr>
      </p:pic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pPr algn="l"/>
            <a:r>
              <a:rPr lang="de-DE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EFZ</a:t>
            </a:r>
            <a:r>
              <a:rPr lang="de-DE" dirty="0" smtClean="0"/>
              <a:t>             </a:t>
            </a:r>
            <a:r>
              <a:rPr lang="de-DE" sz="3200" dirty="0" smtClean="0"/>
              <a:t>Thermografische Messtechnik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1259632" y="2420888"/>
            <a:ext cx="6198642" cy="2808312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de-DE" sz="2000" dirty="0" smtClean="0"/>
              <a:t>Geschichte der Thermografie</a:t>
            </a:r>
          </a:p>
          <a:p>
            <a:pPr marL="514350" indent="-514350">
              <a:buAutoNum type="arabicPeriod"/>
            </a:pPr>
            <a:r>
              <a:rPr lang="de-DE" sz="2000" dirty="0" smtClean="0"/>
              <a:t>Messtechnische Grundlagen</a:t>
            </a:r>
            <a:endParaRPr lang="de-DE" sz="2000" dirty="0"/>
          </a:p>
          <a:p>
            <a:pPr marL="514350" indent="-514350">
              <a:buAutoNum type="arabicPeriod"/>
            </a:pPr>
            <a:r>
              <a:rPr lang="de-DE" sz="2000" dirty="0" smtClean="0"/>
              <a:t>Welche Ergebnisse können erwartet werden</a:t>
            </a:r>
          </a:p>
          <a:p>
            <a:pPr marL="514350" indent="-514350">
              <a:buAutoNum type="arabicPeriod"/>
            </a:pPr>
            <a:r>
              <a:rPr lang="de-DE" sz="2000" dirty="0" smtClean="0"/>
              <a:t>Bildbeispiele</a:t>
            </a:r>
          </a:p>
          <a:p>
            <a:pPr marL="514350" indent="-514350">
              <a:buAutoNum type="arabicPeriod"/>
            </a:pPr>
            <a:r>
              <a:rPr lang="de-DE" sz="2000" dirty="0" smtClean="0"/>
              <a:t>Wann sollte die Wärmebildmessung erfolgen und wie sollte das Haus vorbereitet werden</a:t>
            </a:r>
          </a:p>
          <a:p>
            <a:pPr marL="514350" indent="-514350">
              <a:buAutoNum type="arabicPeriod"/>
            </a:pPr>
            <a:r>
              <a:rPr lang="de-DE" sz="2000" dirty="0"/>
              <a:t>Beispiel eines </a:t>
            </a:r>
            <a:r>
              <a:rPr lang="de-DE" sz="2000" dirty="0" smtClean="0"/>
              <a:t>Messprotokolls</a:t>
            </a:r>
          </a:p>
          <a:p>
            <a:pPr marL="514350" indent="-514350">
              <a:buAutoNum type="arabicPeriod"/>
            </a:pPr>
            <a:endParaRPr lang="de-DE" sz="2000" dirty="0"/>
          </a:p>
        </p:txBody>
      </p:sp>
      <p:cxnSp>
        <p:nvCxnSpPr>
          <p:cNvPr id="12" name="Gerade Verbindung 11"/>
          <p:cNvCxnSpPr/>
          <p:nvPr/>
        </p:nvCxnSpPr>
        <p:spPr>
          <a:xfrm>
            <a:off x="251520" y="90872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3559696" y="1705511"/>
            <a:ext cx="15826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smtClean="0"/>
              <a:t>Übersicht</a:t>
            </a:r>
            <a:endParaRPr lang="de-DE" sz="2800" dirty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Informationsveranstaltung Thermografie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8C49-9B8F-4F8C-93B4-DD9E1234B241}" type="slidenum">
              <a:rPr lang="de-DE" smtClean="0"/>
              <a:t>1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7FB2B-2E66-4916-88B3-C520214D4EA2}" type="datetime1">
              <a:rPr lang="de-DE" smtClean="0"/>
              <a:t>13.11.2016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75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pPr algn="l"/>
            <a:r>
              <a:rPr lang="de-DE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EFZ</a:t>
            </a:r>
            <a:r>
              <a:rPr lang="de-DE" dirty="0" smtClean="0"/>
              <a:t>             </a:t>
            </a:r>
            <a:r>
              <a:rPr lang="de-DE" sz="3200" dirty="0" smtClean="0"/>
              <a:t>Thermografische Messtechnik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457200" y="1052736"/>
            <a:ext cx="5915000" cy="51845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00" dirty="0" smtClean="0"/>
              <a:t>1. Geschichte der Thermografie</a:t>
            </a:r>
          </a:p>
          <a:p>
            <a:pPr>
              <a:buFontTx/>
              <a:buChar char="-"/>
            </a:pPr>
            <a:r>
              <a:rPr lang="de-DE" sz="2000" dirty="0" smtClean="0"/>
              <a:t>1800 fand William Herschel die „dunkle Wärme“</a:t>
            </a:r>
          </a:p>
          <a:p>
            <a:pPr>
              <a:buFontTx/>
              <a:buChar char="-"/>
            </a:pPr>
            <a:endParaRPr lang="de-DE" sz="2000" dirty="0"/>
          </a:p>
          <a:p>
            <a:pPr>
              <a:buFontTx/>
              <a:buChar char="-"/>
            </a:pPr>
            <a:r>
              <a:rPr lang="de-DE" sz="2000" dirty="0" smtClean="0"/>
              <a:t>1826 erfand Leopoldo </a:t>
            </a:r>
            <a:r>
              <a:rPr lang="de-DE" sz="2000" dirty="0" err="1" smtClean="0"/>
              <a:t>Nobili</a:t>
            </a:r>
            <a:r>
              <a:rPr lang="de-DE" sz="2000" dirty="0" smtClean="0"/>
              <a:t> das Thermoelement</a:t>
            </a:r>
            <a:endParaRPr lang="de-DE" sz="2000" dirty="0"/>
          </a:p>
          <a:p>
            <a:pPr>
              <a:buFontTx/>
              <a:buChar char="-"/>
            </a:pPr>
            <a:endParaRPr lang="de-DE" sz="2000" dirty="0" smtClean="0"/>
          </a:p>
          <a:p>
            <a:pPr>
              <a:buFontTx/>
              <a:buChar char="-"/>
            </a:pPr>
            <a:r>
              <a:rPr lang="de-DE" sz="2000" dirty="0" smtClean="0"/>
              <a:t>1840 erstes Wärmebild durch verdampfen eines </a:t>
            </a:r>
          </a:p>
          <a:p>
            <a:pPr marL="0" indent="0">
              <a:buNone/>
            </a:pPr>
            <a:r>
              <a:rPr lang="de-DE" sz="2000" dirty="0"/>
              <a:t> </a:t>
            </a:r>
            <a:r>
              <a:rPr lang="de-DE" sz="2000" dirty="0" smtClean="0"/>
              <a:t>     Ölfilms von John Herschel</a:t>
            </a:r>
          </a:p>
          <a:p>
            <a:pPr marL="0" indent="0">
              <a:buNone/>
            </a:pPr>
            <a:endParaRPr lang="de-DE" sz="2000" dirty="0"/>
          </a:p>
          <a:p>
            <a:pPr>
              <a:buFontTx/>
              <a:buChar char="-"/>
            </a:pPr>
            <a:r>
              <a:rPr lang="de-DE" sz="2000" dirty="0" smtClean="0"/>
              <a:t>Mitte 19. Jh. Samuel Langley erfindet das Bolometer</a:t>
            </a:r>
          </a:p>
          <a:p>
            <a:pPr>
              <a:buFontTx/>
              <a:buChar char="-"/>
            </a:pPr>
            <a:endParaRPr lang="de-DE" sz="2000" dirty="0"/>
          </a:p>
          <a:p>
            <a:pPr>
              <a:buFontTx/>
              <a:buChar char="-"/>
            </a:pPr>
            <a:r>
              <a:rPr lang="de-DE" sz="2000" dirty="0" smtClean="0"/>
              <a:t>In den beiden Weltkriegen wurde die Wärmebild-technik im Auftrag des Militärs vertiefend erforscht. Ab 1950 wurden die Ergebnisse für zivile Zwecke freigegeben und findet </a:t>
            </a:r>
            <a:r>
              <a:rPr lang="de-DE" sz="2000" dirty="0"/>
              <a:t>v</a:t>
            </a:r>
            <a:r>
              <a:rPr lang="de-DE" sz="2000" dirty="0" smtClean="0"/>
              <a:t>ielfältigste Anwendungen.</a:t>
            </a:r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endParaRPr lang="de-DE" sz="2000" dirty="0" smtClean="0"/>
          </a:p>
          <a:p>
            <a:pPr>
              <a:buFontTx/>
              <a:buChar char="-"/>
            </a:pPr>
            <a:endParaRPr lang="de-DE" sz="2000" dirty="0"/>
          </a:p>
          <a:p>
            <a:pPr>
              <a:buFontTx/>
              <a:buChar char="-"/>
            </a:pPr>
            <a:endParaRPr lang="de-DE" sz="2000" dirty="0"/>
          </a:p>
        </p:txBody>
      </p:sp>
      <p:cxnSp>
        <p:nvCxnSpPr>
          <p:cNvPr id="12" name="Gerade Verbindung 11"/>
          <p:cNvCxnSpPr/>
          <p:nvPr/>
        </p:nvCxnSpPr>
        <p:spPr>
          <a:xfrm>
            <a:off x="251520" y="90872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289" y="1124744"/>
            <a:ext cx="670560" cy="819912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1884728"/>
            <a:ext cx="909575" cy="864096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7380313" y="1133175"/>
            <a:ext cx="9707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1738 - 1822</a:t>
            </a:r>
            <a:endParaRPr lang="de-DE" sz="1100" dirty="0"/>
          </a:p>
        </p:txBody>
      </p:sp>
      <p:sp>
        <p:nvSpPr>
          <p:cNvPr id="10" name="Textfeld 9"/>
          <p:cNvSpPr txBox="1"/>
          <p:nvPr/>
        </p:nvSpPr>
        <p:spPr>
          <a:xfrm>
            <a:off x="6876005" y="2276872"/>
            <a:ext cx="10086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1784 - 1835</a:t>
            </a:r>
            <a:endParaRPr lang="de-DE" sz="1100" dirty="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221" y="2708920"/>
            <a:ext cx="648073" cy="880790"/>
          </a:xfrm>
          <a:prstGeom prst="rect">
            <a:avLst/>
          </a:prstGeom>
        </p:spPr>
      </p:pic>
      <p:sp>
        <p:nvSpPr>
          <p:cNvPr id="14" name="Rechteck 13"/>
          <p:cNvSpPr/>
          <p:nvPr/>
        </p:nvSpPr>
        <p:spPr>
          <a:xfrm>
            <a:off x="7380313" y="3149315"/>
            <a:ext cx="86914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1100" dirty="0">
                <a:solidFill>
                  <a:prstClr val="black"/>
                </a:solidFill>
              </a:rPr>
              <a:t>1792 - 1871</a:t>
            </a: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893" y="3717032"/>
            <a:ext cx="752475" cy="990600"/>
          </a:xfrm>
          <a:prstGeom prst="rect">
            <a:avLst/>
          </a:prstGeom>
        </p:spPr>
      </p:pic>
      <p:sp>
        <p:nvSpPr>
          <p:cNvPr id="16" name="Textfeld 15"/>
          <p:cNvSpPr txBox="1"/>
          <p:nvPr/>
        </p:nvSpPr>
        <p:spPr>
          <a:xfrm>
            <a:off x="6799195" y="4319518"/>
            <a:ext cx="8691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/>
              <a:t>1834 - 1906</a:t>
            </a:r>
            <a:endParaRPr lang="de-DE" sz="110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Informationsveranstaltung Thermografie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8C49-9B8F-4F8C-93B4-DD9E1234B241}" type="slidenum">
              <a:rPr lang="de-DE" smtClean="0"/>
              <a:t>2</a:t>
            </a:fld>
            <a:endParaRPr lang="de-DE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840B-563D-4532-82E5-95D379387E68}" type="datetime1">
              <a:rPr lang="de-DE" smtClean="0"/>
              <a:t>13.11.2016</a:t>
            </a:fld>
            <a:endParaRPr lang="de-DE"/>
          </a:p>
        </p:txBody>
      </p:sp>
      <p:pic>
        <p:nvPicPr>
          <p:cNvPr id="17" name="Grafik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718" y="5013176"/>
            <a:ext cx="1487744" cy="1115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5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pPr algn="l"/>
            <a:r>
              <a:rPr lang="de-DE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EFZ</a:t>
            </a:r>
            <a:r>
              <a:rPr lang="de-DE" dirty="0" smtClean="0"/>
              <a:t>             </a:t>
            </a:r>
            <a:r>
              <a:rPr lang="de-DE" sz="3200" dirty="0" smtClean="0"/>
              <a:t>Thermografische Messtechnik</a:t>
            </a:r>
            <a:endParaRPr lang="de-DE" dirty="0"/>
          </a:p>
        </p:txBody>
      </p:sp>
      <p:cxnSp>
        <p:nvCxnSpPr>
          <p:cNvPr id="12" name="Gerade Verbindung 11"/>
          <p:cNvCxnSpPr/>
          <p:nvPr/>
        </p:nvCxnSpPr>
        <p:spPr>
          <a:xfrm>
            <a:off x="295176" y="90872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/>
          <p:cNvSpPr txBox="1"/>
          <p:nvPr/>
        </p:nvSpPr>
        <p:spPr>
          <a:xfrm>
            <a:off x="2402301" y="1196752"/>
            <a:ext cx="45756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smtClean="0"/>
              <a:t>2.Messtechnische Grundlagen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2309935" y="5229200"/>
            <a:ext cx="1847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de-DE" sz="1400" dirty="0" smtClean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Informationsveranstaltung Thermografie</a:t>
            </a:r>
            <a:endParaRPr lang="de-DE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8C49-9B8F-4F8C-93B4-DD9E1234B241}" type="slidenum">
              <a:rPr lang="de-DE" smtClean="0"/>
              <a:t>3</a:t>
            </a:fld>
            <a:endParaRPr lang="de-DE"/>
          </a:p>
        </p:txBody>
      </p:sp>
      <p:sp>
        <p:nvSpPr>
          <p:cNvPr id="15" name="Datumsplatzhalt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663E2-2FF1-4D98-9E3A-826CD9F46846}" type="datetime1">
              <a:rPr lang="de-DE" smtClean="0"/>
              <a:t>13.11.2016</a:t>
            </a:fld>
            <a:endParaRPr lang="de-DE"/>
          </a:p>
        </p:txBody>
      </p:sp>
      <p:grpSp>
        <p:nvGrpSpPr>
          <p:cNvPr id="11" name="Gruppieren 10"/>
          <p:cNvGrpSpPr/>
          <p:nvPr/>
        </p:nvGrpSpPr>
        <p:grpSpPr>
          <a:xfrm>
            <a:off x="295176" y="1731527"/>
            <a:ext cx="8226034" cy="2085389"/>
            <a:chOff x="295176" y="1731527"/>
            <a:chExt cx="8226034" cy="2085389"/>
          </a:xfrm>
        </p:grpSpPr>
        <p:sp>
          <p:nvSpPr>
            <p:cNvPr id="3" name="Textfeld 2"/>
            <p:cNvSpPr txBox="1"/>
            <p:nvPr/>
          </p:nvSpPr>
          <p:spPr>
            <a:xfrm>
              <a:off x="295176" y="1731527"/>
              <a:ext cx="8226034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Gesetze der Thermodynamik:</a:t>
              </a:r>
            </a:p>
            <a:p>
              <a:r>
                <a:rPr lang="de-DE" sz="1600" dirty="0" smtClean="0"/>
                <a:t>- Thermische Energie bewegt sich immer vom Medium hoher zum Medium niedriger Temperatur</a:t>
              </a:r>
              <a:endParaRPr lang="de-DE" sz="1100" dirty="0"/>
            </a:p>
            <a:p>
              <a:r>
                <a:rPr lang="de-DE" sz="1600" dirty="0" smtClean="0"/>
                <a:t>-  Alle Objekte oberhalb des absoluten Nullpunktes (-273,15°C) strahlen Energie ab</a:t>
              </a:r>
              <a:endParaRPr lang="de-DE" sz="1600" dirty="0"/>
            </a:p>
          </p:txBody>
        </p:sp>
        <p:sp>
          <p:nvSpPr>
            <p:cNvPr id="8" name="Textfeld 7"/>
            <p:cNvSpPr txBox="1"/>
            <p:nvPr/>
          </p:nvSpPr>
          <p:spPr>
            <a:xfrm>
              <a:off x="295176" y="2708920"/>
              <a:ext cx="815625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/>
                <a:t>Die Wärme(ab)fluss-Menge aus dem Haus ist abhängig von der</a:t>
              </a:r>
            </a:p>
            <a:p>
              <a:r>
                <a:rPr lang="de-DE" sz="1600" dirty="0" smtClean="0"/>
                <a:t>- Wärmeleitung durch die Hauswand, der Fenster und Türen etc. und der</a:t>
              </a:r>
            </a:p>
            <a:p>
              <a:r>
                <a:rPr lang="de-DE" sz="1600" dirty="0" smtClean="0"/>
                <a:t>- Wärmeableitung von der Hausoberfläche</a:t>
              </a:r>
            </a:p>
            <a:p>
              <a:endParaRPr lang="de-DE" sz="1600" dirty="0" smtClean="0"/>
            </a:p>
          </p:txBody>
        </p:sp>
      </p:grpSp>
      <p:grpSp>
        <p:nvGrpSpPr>
          <p:cNvPr id="95" name="Gruppieren 94"/>
          <p:cNvGrpSpPr/>
          <p:nvPr/>
        </p:nvGrpSpPr>
        <p:grpSpPr>
          <a:xfrm>
            <a:off x="477671" y="4989351"/>
            <a:ext cx="8424936" cy="1261816"/>
            <a:chOff x="395536" y="5044534"/>
            <a:chExt cx="8424936" cy="1261816"/>
          </a:xfrm>
        </p:grpSpPr>
        <p:sp>
          <p:nvSpPr>
            <p:cNvPr id="19" name="Textfeld 18"/>
            <p:cNvSpPr txBox="1"/>
            <p:nvPr/>
          </p:nvSpPr>
          <p:spPr>
            <a:xfrm>
              <a:off x="1208312" y="5506131"/>
              <a:ext cx="2897845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dirty="0" smtClean="0"/>
                <a:t> mit Objektkontakt</a:t>
              </a:r>
            </a:p>
            <a:p>
              <a:pPr algn="ctr"/>
              <a:r>
                <a:rPr lang="de-DE" sz="1400" dirty="0"/>
                <a:t>b</a:t>
              </a:r>
              <a:r>
                <a:rPr lang="de-DE" sz="1400" dirty="0" smtClean="0"/>
                <a:t>asiert auf den Wärmefluss bei</a:t>
              </a:r>
            </a:p>
            <a:p>
              <a:pPr algn="ctr"/>
              <a:r>
                <a:rPr lang="de-DE" sz="1400" dirty="0" smtClean="0"/>
                <a:t>Festkörpern, Flüssigkeiten und Gasen</a:t>
              </a:r>
              <a:endParaRPr lang="de-DE" sz="1400" dirty="0"/>
            </a:p>
          </p:txBody>
        </p:sp>
        <p:sp>
          <p:nvSpPr>
            <p:cNvPr id="18" name="Textfeld 17"/>
            <p:cNvSpPr txBox="1"/>
            <p:nvPr/>
          </p:nvSpPr>
          <p:spPr>
            <a:xfrm>
              <a:off x="5182761" y="5442499"/>
              <a:ext cx="2088777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dirty="0" smtClean="0"/>
                <a:t>Berührungslos</a:t>
              </a:r>
            </a:p>
            <a:p>
              <a:pPr algn="ctr"/>
              <a:r>
                <a:rPr lang="de-DE" sz="1400" dirty="0"/>
                <a:t>b</a:t>
              </a:r>
              <a:r>
                <a:rPr lang="de-DE" sz="1400" dirty="0" smtClean="0"/>
                <a:t>asiert auf emittierter</a:t>
              </a:r>
            </a:p>
            <a:p>
              <a:pPr algn="ctr"/>
              <a:r>
                <a:rPr lang="de-DE" sz="1400" dirty="0" smtClean="0"/>
                <a:t>radiometrischer Strahlung</a:t>
              </a:r>
              <a:endParaRPr lang="de-DE" sz="1400" dirty="0"/>
            </a:p>
          </p:txBody>
        </p:sp>
        <p:sp>
          <p:nvSpPr>
            <p:cNvPr id="4" name="Rechteck 3"/>
            <p:cNvSpPr/>
            <p:nvPr/>
          </p:nvSpPr>
          <p:spPr>
            <a:xfrm>
              <a:off x="395536" y="5044534"/>
              <a:ext cx="842493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de-DE" dirty="0" smtClean="0"/>
                <a:t>Die Oberflächentemperatur  können wir messen  </a:t>
              </a:r>
              <a:endParaRPr lang="de-DE" dirty="0"/>
            </a:p>
          </p:txBody>
        </p:sp>
        <p:cxnSp>
          <p:nvCxnSpPr>
            <p:cNvPr id="92" name="Gerade Verbindung mit Pfeil 91"/>
            <p:cNvCxnSpPr/>
            <p:nvPr/>
          </p:nvCxnSpPr>
          <p:spPr>
            <a:xfrm flipH="1">
              <a:off x="3647085" y="5356391"/>
              <a:ext cx="582262" cy="23576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Gerade Verbindung mit Pfeil 93"/>
            <p:cNvCxnSpPr/>
            <p:nvPr/>
          </p:nvCxnSpPr>
          <p:spPr>
            <a:xfrm>
              <a:off x="4767364" y="5324614"/>
              <a:ext cx="683675" cy="23576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uppieren 16"/>
          <p:cNvGrpSpPr/>
          <p:nvPr/>
        </p:nvGrpSpPr>
        <p:grpSpPr>
          <a:xfrm>
            <a:off x="4179403" y="3380429"/>
            <a:ext cx="4732767" cy="1932952"/>
            <a:chOff x="4179403" y="3380429"/>
            <a:chExt cx="4732767" cy="1932952"/>
          </a:xfrm>
        </p:grpSpPr>
        <p:grpSp>
          <p:nvGrpSpPr>
            <p:cNvPr id="96" name="Gruppieren 95"/>
            <p:cNvGrpSpPr/>
            <p:nvPr/>
          </p:nvGrpSpPr>
          <p:grpSpPr>
            <a:xfrm>
              <a:off x="4179403" y="3422136"/>
              <a:ext cx="4732767" cy="1891245"/>
              <a:chOff x="4188292" y="3274625"/>
              <a:chExt cx="4732767" cy="1891245"/>
            </a:xfrm>
          </p:grpSpPr>
          <p:grpSp>
            <p:nvGrpSpPr>
              <p:cNvPr id="57" name="Gruppieren 56"/>
              <p:cNvGrpSpPr/>
              <p:nvPr/>
            </p:nvGrpSpPr>
            <p:grpSpPr>
              <a:xfrm>
                <a:off x="4188292" y="3341935"/>
                <a:ext cx="2603183" cy="1395944"/>
                <a:chOff x="2389214" y="2286686"/>
                <a:chExt cx="2850013" cy="1477001"/>
              </a:xfrm>
            </p:grpSpPr>
            <p:sp>
              <p:nvSpPr>
                <p:cNvPr id="58" name="Würfel 57"/>
                <p:cNvSpPr/>
                <p:nvPr/>
              </p:nvSpPr>
              <p:spPr>
                <a:xfrm>
                  <a:off x="2389214" y="2708979"/>
                  <a:ext cx="2850013" cy="1054708"/>
                </a:xfrm>
                <a:prstGeom prst="cub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dirty="0"/>
                </a:p>
              </p:txBody>
            </p:sp>
            <p:sp>
              <p:nvSpPr>
                <p:cNvPr id="59" name="Pfeil nach rechts 58"/>
                <p:cNvSpPr/>
                <p:nvPr/>
              </p:nvSpPr>
              <p:spPr>
                <a:xfrm>
                  <a:off x="3022934" y="3101005"/>
                  <a:ext cx="1149640" cy="180022"/>
                </a:xfrm>
                <a:prstGeom prst="rightArrow">
                  <a:avLst/>
                </a:prstGeom>
                <a:solidFill>
                  <a:schemeClr val="accent6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60" name="Textfeld 59"/>
                <p:cNvSpPr txBox="1"/>
                <p:nvPr/>
              </p:nvSpPr>
              <p:spPr>
                <a:xfrm>
                  <a:off x="4639649" y="2957290"/>
                  <a:ext cx="353597" cy="28742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400" dirty="0" smtClean="0"/>
                    <a:t>T</a:t>
                  </a:r>
                  <a:r>
                    <a:rPr lang="de-DE" sz="1000" dirty="0" smtClean="0"/>
                    <a:t>2</a:t>
                  </a:r>
                  <a:endParaRPr lang="de-DE" sz="1000" dirty="0"/>
                </a:p>
              </p:txBody>
            </p:sp>
            <p:sp>
              <p:nvSpPr>
                <p:cNvPr id="61" name="Rechteck 60"/>
                <p:cNvSpPr/>
                <p:nvPr/>
              </p:nvSpPr>
              <p:spPr>
                <a:xfrm>
                  <a:off x="2389214" y="3010049"/>
                  <a:ext cx="353597" cy="28742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de-DE" sz="1400" dirty="0" smtClean="0"/>
                    <a:t>T</a:t>
                  </a:r>
                  <a:r>
                    <a:rPr lang="de-DE" sz="1000" dirty="0" smtClean="0"/>
                    <a:t>1</a:t>
                  </a:r>
                  <a:endParaRPr lang="de-DE" sz="1000" dirty="0"/>
                </a:p>
              </p:txBody>
            </p:sp>
            <p:sp>
              <p:nvSpPr>
                <p:cNvPr id="62" name="Textfeld 61"/>
                <p:cNvSpPr txBox="1"/>
                <p:nvPr/>
              </p:nvSpPr>
              <p:spPr>
                <a:xfrm>
                  <a:off x="4718136" y="3404799"/>
                  <a:ext cx="283939" cy="2586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200" dirty="0" smtClean="0"/>
                    <a:t>A</a:t>
                  </a:r>
                  <a:endParaRPr lang="de-DE" sz="1200" dirty="0"/>
                </a:p>
              </p:txBody>
            </p:sp>
            <p:sp>
              <p:nvSpPr>
                <p:cNvPr id="63" name="Textfeld 62"/>
                <p:cNvSpPr txBox="1"/>
                <p:nvPr/>
              </p:nvSpPr>
              <p:spPr>
                <a:xfrm>
                  <a:off x="3022934" y="3321406"/>
                  <a:ext cx="928865" cy="21273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000" dirty="0" smtClean="0"/>
                    <a:t>Wärmefluss Q</a:t>
                  </a:r>
                  <a:endParaRPr lang="de-DE" sz="1000" dirty="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4" name="Textfeld 63"/>
                    <p:cNvSpPr txBox="1"/>
                    <p:nvPr/>
                  </p:nvSpPr>
                  <p:spPr>
                    <a:xfrm>
                      <a:off x="3347811" y="2286686"/>
                      <a:ext cx="1496592" cy="431823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de-DE" sz="1100" b="0" i="1" smtClean="0">
                                <a:latin typeface="Cambria Math"/>
                              </a:rPr>
                              <m:t>𝑄</m:t>
                            </m:r>
                            <m:r>
                              <a:rPr lang="de-DE" sz="1100" b="0" i="1" smtClean="0">
                                <a:latin typeface="Cambria Math"/>
                              </a:rPr>
                              <m:t>=</m:t>
                            </m:r>
                            <m:r>
                              <a:rPr lang="de-DE" sz="1100" b="0" i="1" smtClean="0">
                                <a:latin typeface="Cambria Math"/>
                              </a:rPr>
                              <m:t>𝐴</m:t>
                            </m:r>
                            <m:r>
                              <a:rPr lang="de-DE" sz="1100" b="0" i="1" smtClean="0">
                                <a:latin typeface="Cambria Math"/>
                              </a:rPr>
                              <m:t>∗</m:t>
                            </m:r>
                            <m:r>
                              <a:rPr lang="de-DE" sz="1100" b="0" i="1" smtClean="0">
                                <a:latin typeface="Cambria Math"/>
                              </a:rPr>
                              <m:t>𝑘</m:t>
                            </m:r>
                            <m:r>
                              <a:rPr lang="de-DE" sz="1100" b="0" i="1" smtClean="0">
                                <a:latin typeface="Cambria Math"/>
                              </a:rPr>
                              <m:t>∗</m:t>
                            </m:r>
                            <m:f>
                              <m:fPr>
                                <m:ctrlPr>
                                  <a:rPr lang="de-DE" sz="1100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de-DE" sz="11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1100" b="0" i="1" smtClean="0">
                                        <a:latin typeface="Cambria Math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de-DE" sz="11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de-DE" sz="1100" b="0" i="1" smtClean="0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de-DE" sz="11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1100" b="0" i="1" smtClean="0">
                                        <a:latin typeface="Cambria Math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de-DE" sz="11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de-DE" sz="1100" b="0" i="1" smtClean="0">
                                    <a:latin typeface="Cambria Math"/>
                                  </a:rPr>
                                  <m:t>𝐿</m:t>
                                </m:r>
                              </m:den>
                            </m:f>
                          </m:oMath>
                        </m:oMathPara>
                      </a14:m>
                      <a:endParaRPr lang="de-DE" dirty="0"/>
                    </a:p>
                  </p:txBody>
                </p:sp>
              </mc:Choice>
              <mc:Fallback xmlns="">
                <p:sp>
                  <p:nvSpPr>
                    <p:cNvPr id="64" name="Textfeld 6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347811" y="2286686"/>
                      <a:ext cx="1496592" cy="431823"/>
                    </a:xfrm>
                    <a:prstGeom prst="rect">
                      <a:avLst/>
                    </a:prstGeom>
                    <a:blipFill rotWithShape="1">
                      <a:blip r:embed="rId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de-D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65" name="Gerade Verbindung mit Pfeil 64"/>
                <p:cNvCxnSpPr/>
                <p:nvPr/>
              </p:nvCxnSpPr>
              <p:spPr>
                <a:xfrm flipH="1">
                  <a:off x="2524085" y="2854614"/>
                  <a:ext cx="1129701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Gerade Verbindung mit Pfeil 65"/>
                <p:cNvCxnSpPr/>
                <p:nvPr/>
              </p:nvCxnSpPr>
              <p:spPr>
                <a:xfrm flipV="1">
                  <a:off x="3919027" y="2861498"/>
                  <a:ext cx="1143401" cy="1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7" name="Textfeld 66"/>
                <p:cNvSpPr txBox="1"/>
                <p:nvPr/>
              </p:nvSpPr>
              <p:spPr>
                <a:xfrm>
                  <a:off x="3670153" y="2705302"/>
                  <a:ext cx="252428" cy="2443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100" dirty="0" smtClean="0"/>
                    <a:t>L</a:t>
                  </a:r>
                  <a:endParaRPr lang="de-DE" sz="1100" dirty="0"/>
                </a:p>
              </p:txBody>
            </p:sp>
          </p:grpSp>
          <p:grpSp>
            <p:nvGrpSpPr>
              <p:cNvPr id="68" name="Gruppieren 67"/>
              <p:cNvGrpSpPr/>
              <p:nvPr/>
            </p:nvGrpSpPr>
            <p:grpSpPr>
              <a:xfrm>
                <a:off x="6629988" y="3274625"/>
                <a:ext cx="2291071" cy="1891245"/>
                <a:chOff x="4830825" y="2406501"/>
                <a:chExt cx="3183697" cy="2694232"/>
              </a:xfrm>
            </p:grpSpPr>
            <p:grpSp>
              <p:nvGrpSpPr>
                <p:cNvPr id="69" name="Gruppieren 68"/>
                <p:cNvGrpSpPr/>
                <p:nvPr/>
              </p:nvGrpSpPr>
              <p:grpSpPr>
                <a:xfrm>
                  <a:off x="4900362" y="2406501"/>
                  <a:ext cx="3057387" cy="2081920"/>
                  <a:chOff x="4897397" y="2389743"/>
                  <a:chExt cx="3057387" cy="2081920"/>
                </a:xfrm>
              </p:grpSpPr>
              <p:grpSp>
                <p:nvGrpSpPr>
                  <p:cNvPr id="75" name="Gruppieren 74"/>
                  <p:cNvGrpSpPr/>
                  <p:nvPr/>
                </p:nvGrpSpPr>
                <p:grpSpPr>
                  <a:xfrm>
                    <a:off x="4897397" y="2516671"/>
                    <a:ext cx="1111483" cy="1512679"/>
                    <a:chOff x="4897397" y="2516671"/>
                    <a:chExt cx="1111483" cy="1512679"/>
                  </a:xfrm>
                </p:grpSpPr>
                <p:grpSp>
                  <p:nvGrpSpPr>
                    <p:cNvPr id="80" name="Gruppieren 79"/>
                    <p:cNvGrpSpPr/>
                    <p:nvPr/>
                  </p:nvGrpSpPr>
                  <p:grpSpPr>
                    <a:xfrm>
                      <a:off x="4897397" y="3453286"/>
                      <a:ext cx="1111483" cy="576064"/>
                      <a:chOff x="6012158" y="764704"/>
                      <a:chExt cx="1111483" cy="576064"/>
                    </a:xfrm>
                  </p:grpSpPr>
                  <p:cxnSp>
                    <p:nvCxnSpPr>
                      <p:cNvPr id="87" name="Gerade Verbindung mit Pfeil 86"/>
                      <p:cNvCxnSpPr/>
                      <p:nvPr/>
                    </p:nvCxnSpPr>
                    <p:spPr>
                      <a:xfrm>
                        <a:off x="6012160" y="764704"/>
                        <a:ext cx="1111481" cy="0"/>
                      </a:xfrm>
                      <a:prstGeom prst="straightConnector1">
                        <a:avLst/>
                      </a:prstGeom>
                      <a:ln w="19050">
                        <a:solidFill>
                          <a:schemeClr val="accent6">
                            <a:lumMod val="75000"/>
                          </a:schemeClr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8" name="Gerade Verbindung mit Pfeil 87"/>
                      <p:cNvCxnSpPr/>
                      <p:nvPr/>
                    </p:nvCxnSpPr>
                    <p:spPr>
                      <a:xfrm>
                        <a:off x="6012160" y="908720"/>
                        <a:ext cx="1111481" cy="0"/>
                      </a:xfrm>
                      <a:prstGeom prst="straightConnector1">
                        <a:avLst/>
                      </a:prstGeom>
                      <a:ln w="19050">
                        <a:solidFill>
                          <a:schemeClr val="accent6">
                            <a:lumMod val="75000"/>
                          </a:schemeClr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9" name="Gerade Verbindung mit Pfeil 88"/>
                      <p:cNvCxnSpPr/>
                      <p:nvPr/>
                    </p:nvCxnSpPr>
                    <p:spPr>
                      <a:xfrm>
                        <a:off x="6012159" y="1052736"/>
                        <a:ext cx="1111481" cy="0"/>
                      </a:xfrm>
                      <a:prstGeom prst="straightConnector1">
                        <a:avLst/>
                      </a:prstGeom>
                      <a:ln w="19050">
                        <a:solidFill>
                          <a:schemeClr val="accent6">
                            <a:lumMod val="75000"/>
                          </a:schemeClr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0" name="Gerade Verbindung mit Pfeil 89"/>
                      <p:cNvCxnSpPr/>
                      <p:nvPr/>
                    </p:nvCxnSpPr>
                    <p:spPr>
                      <a:xfrm>
                        <a:off x="6012158" y="1196752"/>
                        <a:ext cx="1111481" cy="0"/>
                      </a:xfrm>
                      <a:prstGeom prst="straightConnector1">
                        <a:avLst/>
                      </a:prstGeom>
                      <a:ln w="19050">
                        <a:solidFill>
                          <a:schemeClr val="accent6">
                            <a:lumMod val="75000"/>
                          </a:schemeClr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1" name="Gerade Verbindung mit Pfeil 90"/>
                      <p:cNvCxnSpPr/>
                      <p:nvPr/>
                    </p:nvCxnSpPr>
                    <p:spPr>
                      <a:xfrm>
                        <a:off x="6012160" y="1340768"/>
                        <a:ext cx="1111481" cy="0"/>
                      </a:xfrm>
                      <a:prstGeom prst="straightConnector1">
                        <a:avLst/>
                      </a:prstGeom>
                      <a:ln w="19050">
                        <a:solidFill>
                          <a:schemeClr val="accent6">
                            <a:lumMod val="75000"/>
                          </a:schemeClr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81" name="Gruppieren 80"/>
                    <p:cNvGrpSpPr/>
                    <p:nvPr/>
                  </p:nvGrpSpPr>
                  <p:grpSpPr>
                    <a:xfrm>
                      <a:off x="4897397" y="2516671"/>
                      <a:ext cx="936104" cy="1512168"/>
                      <a:chOff x="4897397" y="2516671"/>
                      <a:chExt cx="936104" cy="1512168"/>
                    </a:xfrm>
                  </p:grpSpPr>
                  <p:cxnSp>
                    <p:nvCxnSpPr>
                      <p:cNvPr id="82" name="Gerade Verbindung mit Pfeil 81"/>
                      <p:cNvCxnSpPr/>
                      <p:nvPr/>
                    </p:nvCxnSpPr>
                    <p:spPr>
                      <a:xfrm flipV="1">
                        <a:off x="4897399" y="2516671"/>
                        <a:ext cx="936102" cy="936104"/>
                      </a:xfrm>
                      <a:prstGeom prst="straightConnector1">
                        <a:avLst/>
                      </a:prstGeom>
                      <a:ln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3" name="Gerade Verbindung mit Pfeil 82"/>
                      <p:cNvCxnSpPr/>
                      <p:nvPr/>
                    </p:nvCxnSpPr>
                    <p:spPr>
                      <a:xfrm flipV="1">
                        <a:off x="4897399" y="2654147"/>
                        <a:ext cx="936102" cy="936104"/>
                      </a:xfrm>
                      <a:prstGeom prst="straightConnector1">
                        <a:avLst/>
                      </a:prstGeom>
                      <a:ln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4" name="Gerade Verbindung mit Pfeil 83"/>
                      <p:cNvCxnSpPr/>
                      <p:nvPr/>
                    </p:nvCxnSpPr>
                    <p:spPr>
                      <a:xfrm flipV="1">
                        <a:off x="4897397" y="2804703"/>
                        <a:ext cx="936102" cy="936104"/>
                      </a:xfrm>
                      <a:prstGeom prst="straightConnector1">
                        <a:avLst/>
                      </a:prstGeom>
                      <a:ln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5" name="Gerade Verbindung mit Pfeil 84"/>
                      <p:cNvCxnSpPr/>
                      <p:nvPr/>
                    </p:nvCxnSpPr>
                    <p:spPr>
                      <a:xfrm flipV="1">
                        <a:off x="4897399" y="2948719"/>
                        <a:ext cx="936102" cy="936104"/>
                      </a:xfrm>
                      <a:prstGeom prst="straightConnector1">
                        <a:avLst/>
                      </a:prstGeom>
                      <a:ln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6" name="Gerade Verbindung mit Pfeil 85"/>
                      <p:cNvCxnSpPr/>
                      <p:nvPr/>
                    </p:nvCxnSpPr>
                    <p:spPr>
                      <a:xfrm flipV="1">
                        <a:off x="4897399" y="3092735"/>
                        <a:ext cx="936102" cy="936104"/>
                      </a:xfrm>
                      <a:prstGeom prst="straightConnector1">
                        <a:avLst/>
                      </a:prstGeom>
                      <a:ln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sp>
                <p:nvSpPr>
                  <p:cNvPr id="76" name="Rechteck 75"/>
                  <p:cNvSpPr/>
                  <p:nvPr/>
                </p:nvSpPr>
                <p:spPr>
                  <a:xfrm>
                    <a:off x="5940153" y="3017448"/>
                    <a:ext cx="256704" cy="35076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endParaRPr lang="de-DE" sz="1000" dirty="0"/>
                  </a:p>
                </p:txBody>
              </p:sp>
              <p:sp>
                <p:nvSpPr>
                  <p:cNvPr id="77" name="Textfeld 76"/>
                  <p:cNvSpPr txBox="1"/>
                  <p:nvPr/>
                </p:nvSpPr>
                <p:spPr>
                  <a:xfrm>
                    <a:off x="5833501" y="2389743"/>
                    <a:ext cx="1234273" cy="4023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DE" sz="1100" dirty="0" smtClean="0"/>
                      <a:t>Wärmeableitung </a:t>
                    </a:r>
                  </a:p>
                  <a:p>
                    <a:r>
                      <a:rPr lang="de-DE" sz="1100" dirty="0" smtClean="0"/>
                      <a:t>durch Konvektion</a:t>
                    </a:r>
                    <a:endParaRPr lang="de-DE" sz="1100" dirty="0"/>
                  </a:p>
                </p:txBody>
              </p:sp>
              <p:sp>
                <p:nvSpPr>
                  <p:cNvPr id="78" name="Textfeld 77"/>
                  <p:cNvSpPr txBox="1"/>
                  <p:nvPr/>
                </p:nvSpPr>
                <p:spPr>
                  <a:xfrm>
                    <a:off x="5991867" y="3273810"/>
                    <a:ext cx="1962917" cy="85498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DE" sz="1100" dirty="0" smtClean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Wärmeableitung </a:t>
                    </a:r>
                  </a:p>
                  <a:p>
                    <a:r>
                      <a:rPr lang="de-DE" sz="1100" dirty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d</a:t>
                    </a:r>
                    <a:r>
                      <a:rPr lang="de-DE" sz="1100" dirty="0" smtClean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urch radiometrische</a:t>
                    </a:r>
                  </a:p>
                  <a:p>
                    <a:r>
                      <a:rPr lang="de-DE" sz="1100" dirty="0" smtClean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Strahlung</a:t>
                    </a:r>
                    <a:endParaRPr lang="de-DE" sz="1100" dirty="0">
                      <a:solidFill>
                        <a:schemeClr val="accent6">
                          <a:lumMod val="75000"/>
                        </a:schemeClr>
                      </a:solidFill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9" name="Textfeld 78"/>
                      <p:cNvSpPr txBox="1"/>
                      <p:nvPr/>
                    </p:nvSpPr>
                    <p:spPr>
                      <a:xfrm>
                        <a:off x="5453137" y="4098978"/>
                        <a:ext cx="1779101" cy="37268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de-DE" sz="1100" i="1" smtClean="0">
                                  <a:latin typeface="Cambria Math"/>
                                </a:rPr>
                                <m:t>q</m:t>
                              </m:r>
                              <m:r>
                                <a:rPr lang="de-DE" sz="1100" b="0" i="1" smtClean="0">
                                  <a:latin typeface="Cambria Math"/>
                                </a:rPr>
                                <m:t>= </m:t>
                              </m:r>
                              <m:r>
                                <m:rPr>
                                  <m:sty m:val="p"/>
                                </m:rPr>
                                <a:rPr lang="el-GR" sz="1100" b="0" i="1" smtClean="0">
                                  <a:latin typeface="Cambria Math"/>
                                </a:rPr>
                                <m:t>ε</m:t>
                              </m:r>
                              <m:r>
                                <a:rPr lang="de-DE" sz="1100" b="0" i="1" smtClean="0">
                                  <a:latin typeface="Cambria Math"/>
                                </a:rPr>
                                <m:t> ∗   </m:t>
                              </m:r>
                              <m:r>
                                <m:rPr>
                                  <m:sty m:val="p"/>
                                </m:rPr>
                                <a:rPr lang="el-GR" sz="1100" b="0" i="1" smtClean="0">
                                  <a:latin typeface="Cambria Math"/>
                                </a:rPr>
                                <m:t>σ</m:t>
                              </m:r>
                              <m:r>
                                <a:rPr lang="de-DE" sz="1100" b="0" i="1" smtClean="0">
                                  <a:latin typeface="Cambria Math"/>
                                </a:rPr>
                                <m:t> ∗  </m:t>
                              </m:r>
                              <m:sSup>
                                <m:sSupPr>
                                  <m:ctrlPr>
                                    <a:rPr lang="de-DE" sz="11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de-DE" sz="1100" b="0" i="1" smtClean="0">
                                      <a:latin typeface="Cambria Math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de-DE" sz="1100" b="0" i="1" smtClean="0">
                                      <a:latin typeface="Cambria Math"/>
                                    </a:rPr>
                                    <m:t>4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de-DE" sz="1100" dirty="0"/>
                      </a:p>
                    </p:txBody>
                  </p:sp>
                </mc:Choice>
                <mc:Fallback xmlns="">
                  <p:sp>
                    <p:nvSpPr>
                      <p:cNvPr id="79" name="Textfeld 78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453137" y="4098978"/>
                        <a:ext cx="1779101" cy="372685"/>
                      </a:xfrm>
                      <a:prstGeom prst="rect">
                        <a:avLst/>
                      </a:prstGeom>
                      <a:blipFill rotWithShape="1">
                        <a:blip r:embed="rId3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de-DE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grpSp>
              <p:nvGrpSpPr>
                <p:cNvPr id="70" name="Gruppieren 69"/>
                <p:cNvGrpSpPr/>
                <p:nvPr/>
              </p:nvGrpSpPr>
              <p:grpSpPr>
                <a:xfrm>
                  <a:off x="4830825" y="4421410"/>
                  <a:ext cx="3183697" cy="679323"/>
                  <a:chOff x="4830825" y="4421410"/>
                  <a:chExt cx="3183697" cy="679323"/>
                </a:xfrm>
              </p:grpSpPr>
              <p:sp>
                <p:nvSpPr>
                  <p:cNvPr id="71" name="Textfeld 70"/>
                  <p:cNvSpPr txBox="1"/>
                  <p:nvPr/>
                </p:nvSpPr>
                <p:spPr>
                  <a:xfrm>
                    <a:off x="4830825" y="4526545"/>
                    <a:ext cx="1285742" cy="35076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DE" sz="1000" dirty="0" smtClean="0"/>
                      <a:t>Emissionsgrad</a:t>
                    </a:r>
                    <a:endParaRPr lang="de-DE" sz="1000" dirty="0"/>
                  </a:p>
                </p:txBody>
              </p:sp>
              <p:sp>
                <p:nvSpPr>
                  <p:cNvPr id="72" name="Textfeld 71"/>
                  <p:cNvSpPr txBox="1"/>
                  <p:nvPr/>
                </p:nvSpPr>
                <p:spPr>
                  <a:xfrm>
                    <a:off x="6463701" y="4530744"/>
                    <a:ext cx="1550821" cy="56998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de-DE" sz="1000" dirty="0" smtClean="0"/>
                      <a:t>Stefan-Boltzmann</a:t>
                    </a:r>
                  </a:p>
                  <a:p>
                    <a:pPr algn="ctr"/>
                    <a:r>
                      <a:rPr lang="de-DE" sz="1000" dirty="0" smtClean="0"/>
                      <a:t>Natur-Konstante</a:t>
                    </a:r>
                    <a:endParaRPr lang="de-DE" sz="1000" dirty="0"/>
                  </a:p>
                </p:txBody>
              </p:sp>
              <p:cxnSp>
                <p:nvCxnSpPr>
                  <p:cNvPr id="73" name="Gerade Verbindung mit Pfeil 72"/>
                  <p:cNvCxnSpPr/>
                  <p:nvPr/>
                </p:nvCxnSpPr>
                <p:spPr>
                  <a:xfrm>
                    <a:off x="6615342" y="4421410"/>
                    <a:ext cx="347437" cy="227292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Gerade Verbindung mit Pfeil 73"/>
                  <p:cNvCxnSpPr/>
                  <p:nvPr/>
                </p:nvCxnSpPr>
                <p:spPr>
                  <a:xfrm flipH="1">
                    <a:off x="5671178" y="4421410"/>
                    <a:ext cx="403494" cy="191739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5" name="Textfeld 4"/>
            <p:cNvSpPr txBox="1"/>
            <p:nvPr/>
          </p:nvSpPr>
          <p:spPr>
            <a:xfrm>
              <a:off x="4548371" y="3380429"/>
              <a:ext cx="128592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100" dirty="0" smtClean="0"/>
                <a:t>Wärmeleitfähigkeit</a:t>
              </a:r>
              <a:endParaRPr lang="de-DE" sz="1100" dirty="0"/>
            </a:p>
          </p:txBody>
        </p:sp>
        <p:cxnSp>
          <p:nvCxnSpPr>
            <p:cNvPr id="10" name="Gerade Verbindung mit Pfeil 9"/>
            <p:cNvCxnSpPr/>
            <p:nvPr/>
          </p:nvCxnSpPr>
          <p:spPr>
            <a:xfrm flipH="1" flipV="1">
              <a:off x="5576725" y="3563371"/>
              <a:ext cx="161742" cy="13013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18661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D5608-5144-4EA1-8478-4F1F2A0171A8}" type="datetime1">
              <a:rPr lang="de-DE" smtClean="0"/>
              <a:t>13.11.2016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Informationsveranstaltung Thermografie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8C49-9B8F-4F8C-93B4-DD9E1234B241}" type="slidenum">
              <a:rPr lang="de-DE" smtClean="0"/>
              <a:t>4</a:t>
            </a:fld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706437"/>
          </a:xfrm>
        </p:spPr>
        <p:txBody>
          <a:bodyPr>
            <a:normAutofit fontScale="90000"/>
          </a:bodyPr>
          <a:lstStyle/>
          <a:p>
            <a:pPr algn="l"/>
            <a:r>
              <a:rPr lang="de-DE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EFZ</a:t>
            </a:r>
            <a:r>
              <a:rPr lang="de-DE" dirty="0" smtClean="0"/>
              <a:t>             </a:t>
            </a:r>
            <a:r>
              <a:rPr lang="de-DE" sz="3200" dirty="0" smtClean="0"/>
              <a:t>Thermografische Messtechnik</a:t>
            </a:r>
            <a:endParaRPr lang="de-DE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213"/>
            <a:ext cx="7116763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Gerade Verbindung 11"/>
          <p:cNvCxnSpPr/>
          <p:nvPr/>
        </p:nvCxnSpPr>
        <p:spPr>
          <a:xfrm>
            <a:off x="251520" y="90872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/>
          <p:cNvSpPr txBox="1"/>
          <p:nvPr/>
        </p:nvSpPr>
        <p:spPr>
          <a:xfrm>
            <a:off x="2699792" y="944863"/>
            <a:ext cx="46574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smtClean="0"/>
              <a:t>2. Messtechnische Grundlagen</a:t>
            </a:r>
            <a:endParaRPr lang="de-DE" sz="2800" dirty="0"/>
          </a:p>
        </p:txBody>
      </p:sp>
      <p:sp>
        <p:nvSpPr>
          <p:cNvPr id="3" name="Textfeld 2"/>
          <p:cNvSpPr txBox="1"/>
          <p:nvPr/>
        </p:nvSpPr>
        <p:spPr>
          <a:xfrm>
            <a:off x="3221238" y="1410455"/>
            <a:ext cx="3399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Das elektromagnetische Spektrum</a:t>
            </a:r>
            <a:endParaRPr lang="de-DE" dirty="0"/>
          </a:p>
        </p:txBody>
      </p:sp>
      <p:grpSp>
        <p:nvGrpSpPr>
          <p:cNvPr id="16" name="Gruppieren 15"/>
          <p:cNvGrpSpPr/>
          <p:nvPr/>
        </p:nvGrpSpPr>
        <p:grpSpPr>
          <a:xfrm>
            <a:off x="4139952" y="2736502"/>
            <a:ext cx="3728080" cy="1384995"/>
            <a:chOff x="4304812" y="2924944"/>
            <a:chExt cx="3728080" cy="1384995"/>
          </a:xfrm>
        </p:grpSpPr>
        <p:sp>
          <p:nvSpPr>
            <p:cNvPr id="4" name="Textfeld 3"/>
            <p:cNvSpPr txBox="1"/>
            <p:nvPr/>
          </p:nvSpPr>
          <p:spPr>
            <a:xfrm>
              <a:off x="4304812" y="2924944"/>
              <a:ext cx="1562031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 smtClean="0"/>
                <a:t>1  Röntgenstrahlen</a:t>
              </a:r>
            </a:p>
            <a:p>
              <a:r>
                <a:rPr lang="de-DE" sz="1400" dirty="0" smtClean="0"/>
                <a:t>2  UV-Strahlung</a:t>
              </a:r>
            </a:p>
            <a:p>
              <a:r>
                <a:rPr lang="de-DE" sz="1400" dirty="0" smtClean="0"/>
                <a:t>3  Sichtbares Licht</a:t>
              </a:r>
            </a:p>
            <a:p>
              <a:r>
                <a:rPr lang="de-DE" sz="1400" dirty="0" smtClean="0"/>
                <a:t>4  IR-Strahlung</a:t>
              </a:r>
            </a:p>
            <a:p>
              <a:r>
                <a:rPr lang="de-DE" sz="1400" dirty="0" smtClean="0"/>
                <a:t>5  Mikrowellen</a:t>
              </a:r>
            </a:p>
            <a:p>
              <a:r>
                <a:rPr lang="de-DE" sz="1400" dirty="0" smtClean="0"/>
                <a:t>6  Radiowellen</a:t>
              </a:r>
              <a:endParaRPr lang="de-DE" sz="1400" dirty="0"/>
            </a:p>
          </p:txBody>
        </p:sp>
        <p:sp>
          <p:nvSpPr>
            <p:cNvPr id="9" name="Textfeld 8"/>
            <p:cNvSpPr txBox="1"/>
            <p:nvPr/>
          </p:nvSpPr>
          <p:spPr>
            <a:xfrm>
              <a:off x="5849281" y="3433137"/>
              <a:ext cx="2183611" cy="600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100" dirty="0" smtClean="0"/>
                <a:t>Nahes Infrarot	         0,75 – 2,5 µm</a:t>
              </a:r>
            </a:p>
            <a:p>
              <a:r>
                <a:rPr lang="de-DE" sz="1100" dirty="0" smtClean="0"/>
                <a:t>Mittleres Infrarot        3 – 7 µm</a:t>
              </a:r>
            </a:p>
            <a:p>
              <a:r>
                <a:rPr lang="de-DE" sz="1100" dirty="0" smtClean="0"/>
                <a:t>Langwelliges Infrarot  7 – 15 µm</a:t>
              </a:r>
            </a:p>
          </p:txBody>
        </p:sp>
        <p:sp>
          <p:nvSpPr>
            <p:cNvPr id="14" name="Geschweifte Klammer links 13"/>
            <p:cNvSpPr/>
            <p:nvPr/>
          </p:nvSpPr>
          <p:spPr>
            <a:xfrm>
              <a:off x="5600956" y="3429000"/>
              <a:ext cx="265887" cy="608439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15" name="Grafik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4431582"/>
            <a:ext cx="3211526" cy="1597500"/>
          </a:xfrm>
          <a:prstGeom prst="rect">
            <a:avLst/>
          </a:prstGeom>
        </p:spPr>
      </p:pic>
      <p:sp>
        <p:nvSpPr>
          <p:cNvPr id="17" name="Textfeld 16"/>
          <p:cNvSpPr txBox="1"/>
          <p:nvPr/>
        </p:nvSpPr>
        <p:spPr>
          <a:xfrm>
            <a:off x="4860032" y="4725144"/>
            <a:ext cx="28101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Transmission der IR-Strahlung durch</a:t>
            </a:r>
          </a:p>
          <a:p>
            <a:r>
              <a:rPr lang="de-DE" sz="1400" dirty="0"/>
              <a:t>d</a:t>
            </a:r>
            <a:r>
              <a:rPr lang="de-DE" sz="1400" dirty="0" smtClean="0"/>
              <a:t>ie Erdatmosphäre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11175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pPr algn="l"/>
            <a:r>
              <a:rPr lang="de-DE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EFZ</a:t>
            </a:r>
            <a:r>
              <a:rPr lang="de-DE" dirty="0" smtClean="0"/>
              <a:t>             </a:t>
            </a:r>
            <a:r>
              <a:rPr lang="de-DE" sz="3200" dirty="0" smtClean="0"/>
              <a:t>Thermografische Messtechnik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395536" y="1052737"/>
            <a:ext cx="8496944" cy="29523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00" dirty="0" smtClean="0"/>
              <a:t>2. Messtechnische Grundlagen</a:t>
            </a:r>
          </a:p>
          <a:p>
            <a:pPr marL="0" indent="0">
              <a:buNone/>
            </a:pPr>
            <a:r>
              <a:rPr lang="de-DE" sz="2400" dirty="0" smtClean="0"/>
              <a:t>Was misst die Wärmebildkamera?</a:t>
            </a:r>
          </a:p>
          <a:p>
            <a:pPr marL="0" indent="0">
              <a:buNone/>
            </a:pPr>
            <a:r>
              <a:rPr lang="de-DE" sz="2000" dirty="0" smtClean="0"/>
              <a:t>Die Wärmebildkamera misst die Infrarotstrahlung, die ausschließlich von der </a:t>
            </a:r>
            <a:r>
              <a:rPr lang="de-DE" sz="2000" b="1" dirty="0" smtClean="0"/>
              <a:t>Oberfläche</a:t>
            </a:r>
            <a:r>
              <a:rPr lang="de-DE" sz="2000" dirty="0" smtClean="0"/>
              <a:t> des Messobjektes abgegeben wird. Die IR-Strahlung ist eine Funktion der Oberflächentemperatur und kann von der Wärmebildkamera berechnet werden. Eine Software ordnet dann jeder Temperatur eine Farbe zu,  so das ein Farbbild entsteht. </a:t>
            </a:r>
          </a:p>
          <a:p>
            <a:pPr marL="0" indent="0">
              <a:spcBef>
                <a:spcPts val="0"/>
              </a:spcBef>
              <a:buNone/>
            </a:pPr>
            <a:endParaRPr lang="de-DE" sz="1000" dirty="0" smtClean="0"/>
          </a:p>
          <a:p>
            <a:pPr marL="0" indent="0">
              <a:buNone/>
            </a:pPr>
            <a:endParaRPr lang="de-DE" sz="2000" dirty="0" smtClean="0"/>
          </a:p>
        </p:txBody>
      </p:sp>
      <p:cxnSp>
        <p:nvCxnSpPr>
          <p:cNvPr id="12" name="Gerade Verbindung 11"/>
          <p:cNvCxnSpPr/>
          <p:nvPr/>
        </p:nvCxnSpPr>
        <p:spPr>
          <a:xfrm>
            <a:off x="251520" y="90872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Informationsveranstaltung Thermografie</a:t>
            </a:r>
            <a:endParaRPr lang="de-DE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8C49-9B8F-4F8C-93B4-DD9E1234B241}" type="slidenum">
              <a:rPr lang="de-DE" smtClean="0"/>
              <a:t>5</a:t>
            </a:fld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7CE1D-316B-4B82-879B-4DEB0DC4FB3B}" type="datetime1">
              <a:rPr lang="de-DE" smtClean="0"/>
              <a:t>13.11.2016</a:t>
            </a:fld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408171" y="3773057"/>
            <a:ext cx="7753084" cy="20954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Die IR-Strahlung unterscheidet sich zum Wärmetransport durch Leitung </a:t>
            </a:r>
            <a:endParaRPr lang="de-DE" dirty="0" smtClean="0"/>
          </a:p>
          <a:p>
            <a:r>
              <a:rPr lang="de-DE" dirty="0" smtClean="0"/>
              <a:t>und Konvektion dadurch</a:t>
            </a:r>
            <a:r>
              <a:rPr lang="de-DE" dirty="0"/>
              <a:t>, dass:</a:t>
            </a:r>
          </a:p>
          <a:p>
            <a:r>
              <a:rPr lang="de-DE" dirty="0" smtClean="0"/>
              <a:t>	- </a:t>
            </a:r>
            <a:r>
              <a:rPr lang="de-DE" dirty="0"/>
              <a:t>die IR-Abstrahlung mit Lichtgeschwindigkeit erfolgt</a:t>
            </a:r>
          </a:p>
          <a:p>
            <a:r>
              <a:rPr lang="de-DE" dirty="0"/>
              <a:t>	- sie keine „gebräuchlichen“ Festkörper oder Flüssigkeiten durchdringt</a:t>
            </a:r>
          </a:p>
          <a:p>
            <a:r>
              <a:rPr lang="de-DE" dirty="0"/>
              <a:t>	- sie Vakuum und Gase durchdringt </a:t>
            </a:r>
            <a:r>
              <a:rPr lang="de-DE" sz="1200" dirty="0"/>
              <a:t>(atmosphärische Fenster beachten)</a:t>
            </a:r>
          </a:p>
          <a:p>
            <a:pPr>
              <a:spcBef>
                <a:spcPts val="480"/>
              </a:spcBef>
            </a:pPr>
            <a:r>
              <a:rPr lang="de-DE" dirty="0"/>
              <a:t>	- der Energieaustausch proportional zur 4. Potenz </a:t>
            </a:r>
          </a:p>
          <a:p>
            <a:r>
              <a:rPr lang="de-DE" dirty="0"/>
              <a:t>	  der Temperaturdifferenz zwischen den Objekten erfolgt</a:t>
            </a:r>
          </a:p>
        </p:txBody>
      </p:sp>
    </p:spTree>
    <p:extLst>
      <p:ext uri="{BB962C8B-B14F-4D97-AF65-F5344CB8AC3E}">
        <p14:creationId xmlns:p14="http://schemas.microsoft.com/office/powerpoint/2010/main" val="111753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pPr algn="l"/>
            <a:r>
              <a:rPr lang="de-DE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EFZ</a:t>
            </a:r>
            <a:r>
              <a:rPr lang="de-DE" dirty="0" smtClean="0"/>
              <a:t>             </a:t>
            </a:r>
            <a:r>
              <a:rPr lang="de-DE" sz="3200" dirty="0" smtClean="0"/>
              <a:t>Thermografische Messtechnik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611560" y="1052736"/>
            <a:ext cx="8229600" cy="4824536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de-DE" sz="4000" dirty="0" smtClean="0"/>
              <a:t>2. Messtechnische Grundlagen</a:t>
            </a:r>
          </a:p>
          <a:p>
            <a:pPr marL="0" indent="0" algn="ctr">
              <a:buNone/>
            </a:pPr>
            <a:endParaRPr lang="de-DE" sz="1600" dirty="0" smtClean="0"/>
          </a:p>
          <a:p>
            <a:pPr marL="0" indent="0">
              <a:buNone/>
            </a:pPr>
            <a:r>
              <a:rPr lang="de-DE" sz="2900" dirty="0" smtClean="0"/>
              <a:t>Beeinflussende Parameter bei der Messung mit der Wärmebildkamera </a:t>
            </a:r>
          </a:p>
          <a:p>
            <a:pPr marL="0" indent="0">
              <a:buNone/>
            </a:pPr>
            <a:endParaRPr lang="de-DE" sz="2000" dirty="0" smtClean="0"/>
          </a:p>
          <a:p>
            <a:pPr>
              <a:buFontTx/>
              <a:buChar char="-"/>
            </a:pPr>
            <a:endParaRPr lang="de-DE" sz="2000" dirty="0"/>
          </a:p>
          <a:p>
            <a:pPr>
              <a:buFontTx/>
              <a:buChar char="-"/>
            </a:pPr>
            <a:r>
              <a:rPr lang="de-DE" sz="2600" dirty="0" smtClean="0"/>
              <a:t>Emissionsgrad </a:t>
            </a:r>
            <a:r>
              <a:rPr lang="el-GR" sz="2600" dirty="0"/>
              <a:t>ε </a:t>
            </a:r>
            <a:r>
              <a:rPr lang="de-DE" sz="2600" dirty="0" smtClean="0"/>
              <a:t>der Oberfläche  </a:t>
            </a:r>
            <a:r>
              <a:rPr lang="de-DE" sz="2000" dirty="0" smtClean="0"/>
              <a:t>	</a:t>
            </a:r>
            <a:r>
              <a:rPr lang="de-DE" sz="1700" dirty="0" smtClean="0"/>
              <a:t>kann an der Kamera eingestellt werden</a:t>
            </a:r>
          </a:p>
          <a:p>
            <a:pPr marL="457200" lvl="1" indent="0">
              <a:buNone/>
              <a:tabLst>
                <a:tab pos="1971675" algn="l"/>
                <a:tab pos="2152650" algn="l"/>
              </a:tabLst>
            </a:pPr>
            <a:r>
              <a:rPr lang="de-DE" sz="1500" dirty="0" smtClean="0"/>
              <a:t>Beton 		0,92 – 0,97</a:t>
            </a:r>
          </a:p>
          <a:p>
            <a:pPr marL="457200" lvl="1" indent="0">
              <a:buNone/>
              <a:tabLst>
                <a:tab pos="1971675" algn="l"/>
                <a:tab pos="2152650" algn="l"/>
              </a:tabLst>
            </a:pPr>
            <a:r>
              <a:rPr lang="de-DE" sz="1500" dirty="0" smtClean="0"/>
              <a:t>Mauerwerk verputzt 	</a:t>
            </a:r>
            <a:r>
              <a:rPr lang="de-DE" sz="1500" dirty="0"/>
              <a:t>	</a:t>
            </a:r>
            <a:r>
              <a:rPr lang="de-DE" sz="1500" dirty="0" smtClean="0"/>
              <a:t>0,94</a:t>
            </a:r>
          </a:p>
          <a:p>
            <a:pPr marL="457200" lvl="1" indent="0">
              <a:buNone/>
              <a:tabLst>
                <a:tab pos="1971675" algn="l"/>
                <a:tab pos="2152650" algn="l"/>
              </a:tabLst>
            </a:pPr>
            <a:r>
              <a:rPr lang="de-DE" sz="1500" dirty="0" smtClean="0"/>
              <a:t>Wasser/Schnee/Eis 		0,8 – 0,98</a:t>
            </a:r>
          </a:p>
          <a:p>
            <a:pPr marL="457200" lvl="1" indent="0">
              <a:buNone/>
              <a:tabLst>
                <a:tab pos="1971675" algn="l"/>
                <a:tab pos="2152650" algn="l"/>
              </a:tabLst>
            </a:pPr>
            <a:r>
              <a:rPr lang="de-DE" sz="1500" dirty="0" smtClean="0"/>
              <a:t>Holz 		0,8 – 0,9</a:t>
            </a:r>
          </a:p>
          <a:p>
            <a:pPr marL="457200" lvl="1" indent="0">
              <a:buNone/>
              <a:tabLst>
                <a:tab pos="1971675" algn="l"/>
                <a:tab pos="2152650" algn="l"/>
              </a:tabLst>
            </a:pPr>
            <a:r>
              <a:rPr lang="de-DE" sz="1500" dirty="0" smtClean="0"/>
              <a:t>Glas		0,94</a:t>
            </a:r>
          </a:p>
          <a:p>
            <a:pPr marL="457200" lvl="1" indent="0">
              <a:buNone/>
              <a:tabLst>
                <a:tab pos="1971675" algn="l"/>
                <a:tab pos="2152650" algn="l"/>
              </a:tabLst>
            </a:pPr>
            <a:r>
              <a:rPr lang="de-DE" sz="1500" dirty="0" smtClean="0"/>
              <a:t>Mensch Haut		0,98</a:t>
            </a:r>
          </a:p>
          <a:p>
            <a:pPr marL="457200" lvl="1" indent="0">
              <a:buNone/>
              <a:tabLst>
                <a:tab pos="1971675" algn="l"/>
                <a:tab pos="2152650" algn="l"/>
              </a:tabLst>
            </a:pPr>
            <a:r>
              <a:rPr lang="de-DE" sz="1500" dirty="0" smtClean="0"/>
              <a:t>Aluminium eloxiert 		0,61</a:t>
            </a:r>
          </a:p>
          <a:p>
            <a:pPr marL="457200" lvl="1" indent="0">
              <a:buNone/>
              <a:tabLst>
                <a:tab pos="1971675" algn="l"/>
                <a:tab pos="2152650" algn="l"/>
              </a:tabLst>
            </a:pPr>
            <a:r>
              <a:rPr lang="de-DE" sz="1500" dirty="0" smtClean="0"/>
              <a:t>Polierte </a:t>
            </a:r>
            <a:r>
              <a:rPr lang="de-DE" sz="1500" dirty="0" err="1" smtClean="0"/>
              <a:t>metal</a:t>
            </a:r>
            <a:r>
              <a:rPr lang="de-DE" sz="1500" dirty="0" smtClean="0"/>
              <a:t>. Oberfläche	  &lt;</a:t>
            </a:r>
            <a:r>
              <a:rPr lang="de-DE" sz="1500" dirty="0"/>
              <a:t>	</a:t>
            </a:r>
            <a:r>
              <a:rPr lang="de-DE" sz="1500" dirty="0" smtClean="0"/>
              <a:t>0,1</a:t>
            </a:r>
            <a:endParaRPr lang="de-DE" sz="1500" dirty="0"/>
          </a:p>
          <a:p>
            <a:pPr>
              <a:buFontTx/>
              <a:buChar char="-"/>
            </a:pPr>
            <a:endParaRPr lang="de-DE" sz="2000" dirty="0" smtClean="0"/>
          </a:p>
          <a:p>
            <a:pPr>
              <a:buFontTx/>
              <a:buChar char="-"/>
            </a:pPr>
            <a:r>
              <a:rPr lang="de-DE" sz="2600" dirty="0" smtClean="0"/>
              <a:t>Reflektierte Störstrahlung</a:t>
            </a:r>
            <a:r>
              <a:rPr lang="de-DE" sz="2000" dirty="0" smtClean="0"/>
              <a:t>		</a:t>
            </a:r>
            <a:r>
              <a:rPr lang="de-DE" sz="1700" dirty="0" smtClean="0"/>
              <a:t>muss beachtet werden</a:t>
            </a:r>
          </a:p>
          <a:p>
            <a:pPr>
              <a:buFontTx/>
              <a:buChar char="-"/>
            </a:pPr>
            <a:r>
              <a:rPr lang="de-DE" sz="2600" dirty="0" smtClean="0"/>
              <a:t>Messwinkel</a:t>
            </a:r>
            <a:r>
              <a:rPr lang="de-DE" sz="2000" dirty="0" smtClean="0"/>
              <a:t>			</a:t>
            </a:r>
            <a:r>
              <a:rPr lang="de-DE" sz="1700" dirty="0" smtClean="0"/>
              <a:t>möglichst senkrecht zur Oberfläche messen</a:t>
            </a:r>
          </a:p>
          <a:p>
            <a:pPr>
              <a:buFontTx/>
              <a:buChar char="-"/>
            </a:pPr>
            <a:r>
              <a:rPr lang="de-DE" sz="2600" dirty="0" smtClean="0"/>
              <a:t>Distanz zum Objekt</a:t>
            </a:r>
            <a:r>
              <a:rPr lang="de-DE" sz="2000" dirty="0" smtClean="0"/>
              <a:t>		</a:t>
            </a:r>
            <a:r>
              <a:rPr lang="de-DE" sz="1700" dirty="0" smtClean="0"/>
              <a:t>kann an der Kamera eingestellt werden</a:t>
            </a:r>
          </a:p>
          <a:p>
            <a:pPr>
              <a:buFontTx/>
              <a:buChar char="-"/>
            </a:pPr>
            <a:r>
              <a:rPr lang="de-DE" sz="2600" dirty="0" smtClean="0"/>
              <a:t>Luftfeuchtigkeit </a:t>
            </a:r>
            <a:r>
              <a:rPr lang="de-DE" sz="2600" dirty="0"/>
              <a:t>	</a:t>
            </a:r>
            <a:r>
              <a:rPr lang="de-DE" sz="2000" dirty="0" smtClean="0"/>
              <a:t>	</a:t>
            </a:r>
            <a:r>
              <a:rPr lang="de-DE" sz="1700" dirty="0" smtClean="0"/>
              <a:t>kann an der Kamera eingestellt werden</a:t>
            </a:r>
          </a:p>
          <a:p>
            <a:pPr>
              <a:buFontTx/>
              <a:buChar char="-"/>
            </a:pPr>
            <a:r>
              <a:rPr lang="de-DE" sz="2600" dirty="0" smtClean="0"/>
              <a:t>Umgebungstemperatur</a:t>
            </a:r>
            <a:r>
              <a:rPr lang="de-DE" sz="2000" dirty="0" smtClean="0"/>
              <a:t>		</a:t>
            </a:r>
            <a:r>
              <a:rPr lang="de-DE" sz="1700" dirty="0" smtClean="0"/>
              <a:t>kann an der Kamera eingestellt werden</a:t>
            </a:r>
          </a:p>
          <a:p>
            <a:pPr>
              <a:buFontTx/>
              <a:buChar char="-"/>
            </a:pPr>
            <a:endParaRPr lang="de-DE" sz="1500" dirty="0" smtClean="0"/>
          </a:p>
          <a:p>
            <a:pPr lvl="2">
              <a:buFontTx/>
              <a:buChar char="-"/>
            </a:pPr>
            <a:endParaRPr lang="de-DE" sz="1200" dirty="0" smtClean="0"/>
          </a:p>
        </p:txBody>
      </p:sp>
      <p:cxnSp>
        <p:nvCxnSpPr>
          <p:cNvPr id="12" name="Gerade Verbindung 11"/>
          <p:cNvCxnSpPr/>
          <p:nvPr/>
        </p:nvCxnSpPr>
        <p:spPr>
          <a:xfrm>
            <a:off x="251520" y="90872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/>
          <p:cNvSpPr txBox="1"/>
          <p:nvPr/>
        </p:nvSpPr>
        <p:spPr>
          <a:xfrm>
            <a:off x="4499992" y="2060848"/>
            <a:ext cx="2045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</a:t>
            </a:r>
            <a:r>
              <a:rPr lang="de-DE" dirty="0" smtClean="0"/>
              <a:t>ür die FLIR E60 gilt: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Informationsveranstaltung Thermografie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8C49-9B8F-4F8C-93B4-DD9E1234B241}" type="slidenum">
              <a:rPr lang="de-DE" smtClean="0"/>
              <a:t>6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06E01-C500-4A06-B589-6E10D65C7F1C}" type="datetime1">
              <a:rPr lang="de-DE" smtClean="0"/>
              <a:t>13.11.2016</a:t>
            </a:fld>
            <a:endParaRPr lang="de-DE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726922"/>
            <a:ext cx="2051720" cy="1538790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992" y="3139539"/>
            <a:ext cx="1080120" cy="81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53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pPr algn="l"/>
            <a:r>
              <a:rPr lang="de-DE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EFZ</a:t>
            </a:r>
            <a:r>
              <a:rPr lang="de-DE" dirty="0" smtClean="0"/>
              <a:t>             </a:t>
            </a:r>
            <a:r>
              <a:rPr lang="de-DE" sz="3200" dirty="0" smtClean="0"/>
              <a:t>Thermografische Messtechnik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34460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00" dirty="0" smtClean="0"/>
              <a:t>2. Messtechnische Grundlagen</a:t>
            </a:r>
          </a:p>
          <a:p>
            <a:pPr marL="0" indent="0">
              <a:buNone/>
            </a:pPr>
            <a:r>
              <a:rPr lang="de-DE" sz="2000" dirty="0" smtClean="0"/>
              <a:t>Kennwerte für die eingesetzte Wärmebildkamera FLIR  E60</a:t>
            </a:r>
          </a:p>
          <a:p>
            <a:pPr>
              <a:buFontTx/>
              <a:buChar char="-"/>
            </a:pPr>
            <a:r>
              <a:rPr lang="de-DE" sz="1600" dirty="0" smtClean="0"/>
              <a:t>IR-Messbereich:			8µm bis 14µm </a:t>
            </a:r>
          </a:p>
          <a:p>
            <a:pPr>
              <a:buFontTx/>
              <a:buChar char="-"/>
            </a:pPr>
            <a:r>
              <a:rPr lang="de-DE" sz="1600" dirty="0" smtClean="0"/>
              <a:t>Temperaturmessbereiche:		-20 bis 120 °C und 0° bis 650°C</a:t>
            </a:r>
          </a:p>
          <a:p>
            <a:pPr>
              <a:buFontTx/>
              <a:buChar char="-"/>
            </a:pPr>
            <a:r>
              <a:rPr lang="de-DE" sz="1600" dirty="0" smtClean="0"/>
              <a:t>Thermische Empfindlichkeit:		&lt; 0,05°C</a:t>
            </a:r>
          </a:p>
          <a:p>
            <a:pPr>
              <a:buFontTx/>
              <a:buChar char="-"/>
            </a:pPr>
            <a:r>
              <a:rPr lang="de-DE" sz="1600" dirty="0" smtClean="0"/>
              <a:t>Messgenauigkeit:			+/-2°C, +/-2%</a:t>
            </a:r>
          </a:p>
          <a:p>
            <a:pPr>
              <a:buFontTx/>
              <a:buChar char="-"/>
            </a:pPr>
            <a:r>
              <a:rPr lang="de-DE" sz="1600" dirty="0" smtClean="0"/>
              <a:t>Bildwiederholfrequenz:		60Hz</a:t>
            </a:r>
          </a:p>
          <a:p>
            <a:pPr>
              <a:buFontTx/>
              <a:buChar char="-"/>
            </a:pPr>
            <a:r>
              <a:rPr lang="de-DE" sz="1600" dirty="0" smtClean="0"/>
              <a:t>Temperaturmesspunkte:		320x240 Pixel</a:t>
            </a:r>
          </a:p>
          <a:p>
            <a:pPr>
              <a:buFontTx/>
              <a:buChar char="-"/>
            </a:pPr>
            <a:r>
              <a:rPr lang="de-DE" sz="1600" dirty="0" smtClean="0"/>
              <a:t>Wechselobjektiv:			25° und 45°</a:t>
            </a:r>
          </a:p>
          <a:p>
            <a:pPr>
              <a:buFontTx/>
              <a:buChar char="-"/>
            </a:pPr>
            <a:endParaRPr lang="de-DE" sz="2000" dirty="0"/>
          </a:p>
          <a:p>
            <a:pPr>
              <a:buFontTx/>
              <a:buChar char="-"/>
            </a:pPr>
            <a:endParaRPr lang="de-DE" sz="2000" dirty="0" smtClean="0"/>
          </a:p>
        </p:txBody>
      </p:sp>
      <p:cxnSp>
        <p:nvCxnSpPr>
          <p:cNvPr id="12" name="Gerade Verbindung 11"/>
          <p:cNvCxnSpPr/>
          <p:nvPr/>
        </p:nvCxnSpPr>
        <p:spPr>
          <a:xfrm>
            <a:off x="395536" y="908720"/>
            <a:ext cx="8496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Informationsveranstaltung Thermografie</a:t>
            </a:r>
            <a:endParaRPr lang="de-DE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8C49-9B8F-4F8C-93B4-DD9E1234B241}" type="slidenum">
              <a:rPr lang="de-DE" smtClean="0"/>
              <a:t>7</a:t>
            </a:fld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5DA8-0079-4145-92E2-5E45C2DB750D}" type="datetime1">
              <a:rPr lang="de-DE" smtClean="0"/>
              <a:t>13.11.2016</a:t>
            </a:fld>
            <a:endParaRPr lang="de-DE"/>
          </a:p>
        </p:txBody>
      </p:sp>
      <p:grpSp>
        <p:nvGrpSpPr>
          <p:cNvPr id="158" name="Gruppieren 157"/>
          <p:cNvGrpSpPr/>
          <p:nvPr/>
        </p:nvGrpSpPr>
        <p:grpSpPr>
          <a:xfrm>
            <a:off x="861241" y="3540887"/>
            <a:ext cx="7170973" cy="2815386"/>
            <a:chOff x="1047438" y="2840118"/>
            <a:chExt cx="7170973" cy="3048080"/>
          </a:xfrm>
        </p:grpSpPr>
        <p:grpSp>
          <p:nvGrpSpPr>
            <p:cNvPr id="159" name="Gruppieren 158"/>
            <p:cNvGrpSpPr/>
            <p:nvPr/>
          </p:nvGrpSpPr>
          <p:grpSpPr>
            <a:xfrm>
              <a:off x="1047438" y="2840118"/>
              <a:ext cx="7170973" cy="3048080"/>
              <a:chOff x="1047438" y="2840118"/>
              <a:chExt cx="7170973" cy="3048080"/>
            </a:xfrm>
          </p:grpSpPr>
          <p:grpSp>
            <p:nvGrpSpPr>
              <p:cNvPr id="161" name="Gruppieren 160"/>
              <p:cNvGrpSpPr/>
              <p:nvPr/>
            </p:nvGrpSpPr>
            <p:grpSpPr>
              <a:xfrm>
                <a:off x="1047438" y="2840118"/>
                <a:ext cx="7170973" cy="3048080"/>
                <a:chOff x="1043608" y="2852936"/>
                <a:chExt cx="7170973" cy="3048080"/>
              </a:xfrm>
            </p:grpSpPr>
            <p:grpSp>
              <p:nvGrpSpPr>
                <p:cNvPr id="164" name="Gruppieren 163"/>
                <p:cNvGrpSpPr/>
                <p:nvPr/>
              </p:nvGrpSpPr>
              <p:grpSpPr>
                <a:xfrm>
                  <a:off x="1043608" y="2852936"/>
                  <a:ext cx="6984776" cy="3048080"/>
                  <a:chOff x="1043608" y="2852936"/>
                  <a:chExt cx="6984776" cy="3048080"/>
                </a:xfrm>
              </p:grpSpPr>
              <p:cxnSp>
                <p:nvCxnSpPr>
                  <p:cNvPr id="167" name="Gerade Verbindung 166"/>
                  <p:cNvCxnSpPr/>
                  <p:nvPr/>
                </p:nvCxnSpPr>
                <p:spPr>
                  <a:xfrm>
                    <a:off x="2411760" y="4124996"/>
                    <a:ext cx="43193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  <a:prstDash val="lgDash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68" name="Gruppieren 167"/>
                  <p:cNvGrpSpPr/>
                  <p:nvPr/>
                </p:nvGrpSpPr>
                <p:grpSpPr>
                  <a:xfrm>
                    <a:off x="1043608" y="2852936"/>
                    <a:ext cx="6984776" cy="3048080"/>
                    <a:chOff x="1043608" y="2852936"/>
                    <a:chExt cx="6984776" cy="3048080"/>
                  </a:xfrm>
                </p:grpSpPr>
                <p:sp>
                  <p:nvSpPr>
                    <p:cNvPr id="169" name="Textfeld 168"/>
                    <p:cNvSpPr txBox="1"/>
                    <p:nvPr/>
                  </p:nvSpPr>
                  <p:spPr>
                    <a:xfrm>
                      <a:off x="1719634" y="5593239"/>
                      <a:ext cx="5703613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de-DE" sz="1400" dirty="0" smtClean="0"/>
                        <a:t>Geometrische Auflösung eines Temperaturmesspunktes bei einer 45° Optik </a:t>
                      </a:r>
                      <a:endParaRPr lang="de-DE" sz="1400" dirty="0"/>
                    </a:p>
                  </p:txBody>
                </p:sp>
                <p:grpSp>
                  <p:nvGrpSpPr>
                    <p:cNvPr id="170" name="Gruppieren 169"/>
                    <p:cNvGrpSpPr/>
                    <p:nvPr/>
                  </p:nvGrpSpPr>
                  <p:grpSpPr>
                    <a:xfrm>
                      <a:off x="1043608" y="2852936"/>
                      <a:ext cx="6984776" cy="2736304"/>
                      <a:chOff x="1187624" y="2852936"/>
                      <a:chExt cx="6984776" cy="2736304"/>
                    </a:xfrm>
                  </p:grpSpPr>
                  <p:pic>
                    <p:nvPicPr>
                      <p:cNvPr id="171" name="Grafik 170"/>
                      <p:cNvPicPr>
                        <a:picLocks noChangeAspect="1"/>
                      </p:cNvPicPr>
                      <p:nvPr/>
                    </p:nvPicPr>
                    <p:blipFill>
                      <a:blip r:embed="rId2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 flipH="1">
                        <a:off x="1187624" y="3717032"/>
                        <a:ext cx="1546784" cy="1589226"/>
                      </a:xfrm>
                      <a:prstGeom prst="rect">
                        <a:avLst/>
                      </a:prstGeom>
                    </p:spPr>
                  </p:pic>
                  <p:cxnSp>
                    <p:nvCxnSpPr>
                      <p:cNvPr id="172" name="Gerade Verbindung 171"/>
                      <p:cNvCxnSpPr>
                        <a:endCxn id="173" idx="1"/>
                      </p:cNvCxnSpPr>
                      <p:nvPr/>
                    </p:nvCxnSpPr>
                    <p:spPr>
                      <a:xfrm flipV="1">
                        <a:off x="2411760" y="3174309"/>
                        <a:ext cx="3786949" cy="950688"/>
                      </a:xfrm>
                      <a:prstGeom prst="line">
                        <a:avLst/>
                      </a:prstGeom>
                      <a:ln w="19050"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73" name="Trapezoid 19"/>
                      <p:cNvSpPr/>
                      <p:nvPr/>
                    </p:nvSpPr>
                    <p:spPr>
                      <a:xfrm rot="1187031">
                        <a:off x="5931090" y="3454194"/>
                        <a:ext cx="1872626" cy="1254780"/>
                      </a:xfrm>
                      <a:custGeom>
                        <a:avLst/>
                        <a:gdLst>
                          <a:gd name="connsiteX0" fmla="*/ 0 w 1584176"/>
                          <a:gd name="connsiteY0" fmla="*/ 1072136 h 1072136"/>
                          <a:gd name="connsiteX1" fmla="*/ 268034 w 1584176"/>
                          <a:gd name="connsiteY1" fmla="*/ 0 h 1072136"/>
                          <a:gd name="connsiteX2" fmla="*/ 1316142 w 1584176"/>
                          <a:gd name="connsiteY2" fmla="*/ 0 h 1072136"/>
                          <a:gd name="connsiteX3" fmla="*/ 1584176 w 1584176"/>
                          <a:gd name="connsiteY3" fmla="*/ 1072136 h 1072136"/>
                          <a:gd name="connsiteX4" fmla="*/ 0 w 1584176"/>
                          <a:gd name="connsiteY4" fmla="*/ 1072136 h 1072136"/>
                          <a:gd name="connsiteX0" fmla="*/ 357668 w 1941844"/>
                          <a:gd name="connsiteY0" fmla="*/ 1092462 h 1092462"/>
                          <a:gd name="connsiteX1" fmla="*/ 0 w 1941844"/>
                          <a:gd name="connsiteY1" fmla="*/ 0 h 1092462"/>
                          <a:gd name="connsiteX2" fmla="*/ 1673810 w 1941844"/>
                          <a:gd name="connsiteY2" fmla="*/ 20326 h 1092462"/>
                          <a:gd name="connsiteX3" fmla="*/ 1941844 w 1941844"/>
                          <a:gd name="connsiteY3" fmla="*/ 1092462 h 1092462"/>
                          <a:gd name="connsiteX4" fmla="*/ 357668 w 1941844"/>
                          <a:gd name="connsiteY4" fmla="*/ 1092462 h 1092462"/>
                          <a:gd name="connsiteX0" fmla="*/ 357668 w 1749574"/>
                          <a:gd name="connsiteY0" fmla="*/ 1092462 h 1240148"/>
                          <a:gd name="connsiteX1" fmla="*/ 0 w 1749574"/>
                          <a:gd name="connsiteY1" fmla="*/ 0 h 1240148"/>
                          <a:gd name="connsiteX2" fmla="*/ 1673810 w 1749574"/>
                          <a:gd name="connsiteY2" fmla="*/ 20326 h 1240148"/>
                          <a:gd name="connsiteX3" fmla="*/ 1749574 w 1749574"/>
                          <a:gd name="connsiteY3" fmla="*/ 1240148 h 1240148"/>
                          <a:gd name="connsiteX4" fmla="*/ 357668 w 1749574"/>
                          <a:gd name="connsiteY4" fmla="*/ 1092462 h 1240148"/>
                          <a:gd name="connsiteX0" fmla="*/ 357668 w 1749574"/>
                          <a:gd name="connsiteY0" fmla="*/ 1092462 h 1240148"/>
                          <a:gd name="connsiteX1" fmla="*/ 0 w 1749574"/>
                          <a:gd name="connsiteY1" fmla="*/ 0 h 1240148"/>
                          <a:gd name="connsiteX2" fmla="*/ 1478414 w 1749574"/>
                          <a:gd name="connsiteY2" fmla="*/ 159321 h 1240148"/>
                          <a:gd name="connsiteX3" fmla="*/ 1749574 w 1749574"/>
                          <a:gd name="connsiteY3" fmla="*/ 1240148 h 1240148"/>
                          <a:gd name="connsiteX4" fmla="*/ 357668 w 1749574"/>
                          <a:gd name="connsiteY4" fmla="*/ 1092462 h 1240148"/>
                          <a:gd name="connsiteX0" fmla="*/ 357668 w 1872626"/>
                          <a:gd name="connsiteY0" fmla="*/ 1092462 h 1254780"/>
                          <a:gd name="connsiteX1" fmla="*/ 0 w 1872626"/>
                          <a:gd name="connsiteY1" fmla="*/ 0 h 1254780"/>
                          <a:gd name="connsiteX2" fmla="*/ 1478414 w 1872626"/>
                          <a:gd name="connsiteY2" fmla="*/ 159321 h 1254780"/>
                          <a:gd name="connsiteX3" fmla="*/ 1872626 w 1872626"/>
                          <a:gd name="connsiteY3" fmla="*/ 1254780 h 1254780"/>
                          <a:gd name="connsiteX4" fmla="*/ 357668 w 1872626"/>
                          <a:gd name="connsiteY4" fmla="*/ 1092462 h 1254780"/>
                          <a:gd name="connsiteX0" fmla="*/ 412254 w 1872626"/>
                          <a:gd name="connsiteY0" fmla="*/ 1053196 h 1254780"/>
                          <a:gd name="connsiteX1" fmla="*/ 0 w 1872626"/>
                          <a:gd name="connsiteY1" fmla="*/ 0 h 1254780"/>
                          <a:gd name="connsiteX2" fmla="*/ 1478414 w 1872626"/>
                          <a:gd name="connsiteY2" fmla="*/ 159321 h 1254780"/>
                          <a:gd name="connsiteX3" fmla="*/ 1872626 w 1872626"/>
                          <a:gd name="connsiteY3" fmla="*/ 1254780 h 1254780"/>
                          <a:gd name="connsiteX4" fmla="*/ 412254 w 1872626"/>
                          <a:gd name="connsiteY4" fmla="*/ 1053196 h 1254780"/>
                          <a:gd name="connsiteX0" fmla="*/ 374362 w 1872626"/>
                          <a:gd name="connsiteY0" fmla="*/ 1057010 h 1254780"/>
                          <a:gd name="connsiteX1" fmla="*/ 0 w 1872626"/>
                          <a:gd name="connsiteY1" fmla="*/ 0 h 1254780"/>
                          <a:gd name="connsiteX2" fmla="*/ 1478414 w 1872626"/>
                          <a:gd name="connsiteY2" fmla="*/ 159321 h 1254780"/>
                          <a:gd name="connsiteX3" fmla="*/ 1872626 w 1872626"/>
                          <a:gd name="connsiteY3" fmla="*/ 1254780 h 1254780"/>
                          <a:gd name="connsiteX4" fmla="*/ 374362 w 1872626"/>
                          <a:gd name="connsiteY4" fmla="*/ 1057010 h 12547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872626" h="1254780">
                            <a:moveTo>
                              <a:pt x="374362" y="1057010"/>
                            </a:moveTo>
                            <a:lnTo>
                              <a:pt x="0" y="0"/>
                            </a:lnTo>
                            <a:lnTo>
                              <a:pt x="1478414" y="159321"/>
                            </a:lnTo>
                            <a:lnTo>
                              <a:pt x="1872626" y="1254780"/>
                            </a:lnTo>
                            <a:lnTo>
                              <a:pt x="374362" y="1057010"/>
                            </a:lnTo>
                            <a:close/>
                          </a:path>
                        </a:pathLst>
                      </a:cu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de-DE"/>
                      </a:p>
                    </p:txBody>
                  </p:sp>
                  <p:sp>
                    <p:nvSpPr>
                      <p:cNvPr id="174" name="Bogen 173"/>
                      <p:cNvSpPr/>
                      <p:nvPr/>
                    </p:nvSpPr>
                    <p:spPr>
                      <a:xfrm rot="2444498">
                        <a:off x="3256637" y="3634118"/>
                        <a:ext cx="914400" cy="914401"/>
                      </a:xfrm>
                      <a:prstGeom prst="arc">
                        <a:avLst>
                          <a:gd name="adj1" fmla="val 16200000"/>
                          <a:gd name="adj2" fmla="val 18543895"/>
                        </a:avLst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de-DE"/>
                      </a:p>
                    </p:txBody>
                  </p:sp>
                  <p:sp>
                    <p:nvSpPr>
                      <p:cNvPr id="175" name="Textfeld 174"/>
                      <p:cNvSpPr txBox="1"/>
                      <p:nvPr/>
                    </p:nvSpPr>
                    <p:spPr>
                      <a:xfrm>
                        <a:off x="3524672" y="3813982"/>
                        <a:ext cx="394660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de-DE" sz="1200" dirty="0" smtClean="0"/>
                          <a:t>45°</a:t>
                        </a:r>
                        <a:endParaRPr lang="de-DE" sz="1200" dirty="0"/>
                      </a:p>
                    </p:txBody>
                  </p:sp>
                  <p:cxnSp>
                    <p:nvCxnSpPr>
                      <p:cNvPr id="176" name="Gerade Verbindung 175"/>
                      <p:cNvCxnSpPr/>
                      <p:nvPr/>
                    </p:nvCxnSpPr>
                    <p:spPr>
                      <a:xfrm>
                        <a:off x="2411760" y="4988859"/>
                        <a:ext cx="0" cy="600381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77" name="Gerade Verbindung 176"/>
                      <p:cNvCxnSpPr/>
                      <p:nvPr/>
                    </p:nvCxnSpPr>
                    <p:spPr>
                      <a:xfrm>
                        <a:off x="6731122" y="4988860"/>
                        <a:ext cx="0" cy="60038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78" name="Gerade Verbindung mit Pfeil 177"/>
                      <p:cNvCxnSpPr/>
                      <p:nvPr/>
                    </p:nvCxnSpPr>
                    <p:spPr>
                      <a:xfrm>
                        <a:off x="5292080" y="5289049"/>
                        <a:ext cx="1439042" cy="17209"/>
                      </a:xfrm>
                      <a:prstGeom prst="straightConnector1">
                        <a:avLst/>
                      </a:prstGeom>
                      <a:ln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79" name="Gerade Verbindung mit Pfeil 178"/>
                      <p:cNvCxnSpPr/>
                      <p:nvPr/>
                    </p:nvCxnSpPr>
                    <p:spPr>
                      <a:xfrm flipH="1">
                        <a:off x="2411760" y="5306258"/>
                        <a:ext cx="1610164" cy="0"/>
                      </a:xfrm>
                      <a:prstGeom prst="straightConnector1">
                        <a:avLst/>
                      </a:prstGeom>
                      <a:ln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80" name="Textfeld 179"/>
                      <p:cNvSpPr txBox="1"/>
                      <p:nvPr/>
                    </p:nvSpPr>
                    <p:spPr>
                      <a:xfrm>
                        <a:off x="4103501" y="5104383"/>
                        <a:ext cx="1042273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de-DE" sz="1600" dirty="0" smtClean="0"/>
                          <a:t>6 m (10m)</a:t>
                        </a:r>
                        <a:endParaRPr lang="de-DE" sz="1600" dirty="0"/>
                      </a:p>
                    </p:txBody>
                  </p:sp>
                  <p:cxnSp>
                    <p:nvCxnSpPr>
                      <p:cNvPr id="181" name="Gerade Verbindung 180"/>
                      <p:cNvCxnSpPr>
                        <a:endCxn id="173" idx="1"/>
                      </p:cNvCxnSpPr>
                      <p:nvPr/>
                    </p:nvCxnSpPr>
                    <p:spPr>
                      <a:xfrm>
                        <a:off x="6198709" y="2852936"/>
                        <a:ext cx="0" cy="321373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82" name="Gerade Verbindung 181"/>
                      <p:cNvCxnSpPr>
                        <a:endCxn id="173" idx="2"/>
                      </p:cNvCxnSpPr>
                      <p:nvPr/>
                    </p:nvCxnSpPr>
                    <p:spPr>
                      <a:xfrm flipH="1">
                        <a:off x="7535936" y="3481433"/>
                        <a:ext cx="161" cy="343196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83" name="Gerade Verbindung 182"/>
                      <p:cNvCxnSpPr>
                        <a:stCxn id="173" idx="2"/>
                      </p:cNvCxnSpPr>
                      <p:nvPr/>
                    </p:nvCxnSpPr>
                    <p:spPr>
                      <a:xfrm>
                        <a:off x="7535936" y="3824629"/>
                        <a:ext cx="636464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84" name="Gerade Verbindung 183"/>
                      <p:cNvCxnSpPr>
                        <a:stCxn id="173" idx="3"/>
                      </p:cNvCxnSpPr>
                      <p:nvPr/>
                    </p:nvCxnSpPr>
                    <p:spPr>
                      <a:xfrm>
                        <a:off x="7536097" y="4988859"/>
                        <a:ext cx="636303" cy="1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85" name="Gerade Verbindung mit Pfeil 184"/>
                      <p:cNvCxnSpPr/>
                      <p:nvPr/>
                    </p:nvCxnSpPr>
                    <p:spPr>
                      <a:xfrm>
                        <a:off x="7959867" y="4511645"/>
                        <a:ext cx="0" cy="477214"/>
                      </a:xfrm>
                      <a:prstGeom prst="straightConnector1">
                        <a:avLst/>
                      </a:prstGeom>
                      <a:ln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86" name="Gerade Verbindung mit Pfeil 185"/>
                      <p:cNvCxnSpPr/>
                      <p:nvPr/>
                    </p:nvCxnSpPr>
                    <p:spPr>
                      <a:xfrm flipV="1">
                        <a:off x="7959867" y="3824629"/>
                        <a:ext cx="0" cy="300368"/>
                      </a:xfrm>
                      <a:prstGeom prst="straightConnector1">
                        <a:avLst/>
                      </a:prstGeom>
                      <a:ln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87" name="Gerade Verbindung mit Pfeil 186"/>
                      <p:cNvCxnSpPr/>
                      <p:nvPr/>
                    </p:nvCxnSpPr>
                    <p:spPr>
                      <a:xfrm flipH="1" flipV="1">
                        <a:off x="6198709" y="2996952"/>
                        <a:ext cx="389516" cy="177356"/>
                      </a:xfrm>
                      <a:prstGeom prst="straightConnector1">
                        <a:avLst/>
                      </a:prstGeom>
                      <a:ln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88" name="Gerade Verbindung mit Pfeil 187"/>
                      <p:cNvCxnSpPr/>
                      <p:nvPr/>
                    </p:nvCxnSpPr>
                    <p:spPr>
                      <a:xfrm>
                        <a:off x="7236296" y="3481433"/>
                        <a:ext cx="299801" cy="168220"/>
                      </a:xfrm>
                      <a:prstGeom prst="straightConnector1">
                        <a:avLst/>
                      </a:prstGeom>
                      <a:ln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89" name="Gerade Verbindung 188"/>
                      <p:cNvCxnSpPr>
                        <a:endCxn id="173" idx="2"/>
                      </p:cNvCxnSpPr>
                      <p:nvPr/>
                    </p:nvCxnSpPr>
                    <p:spPr>
                      <a:xfrm flipV="1">
                        <a:off x="2411760" y="3824629"/>
                        <a:ext cx="5124176" cy="300367"/>
                      </a:xfrm>
                      <a:prstGeom prst="line">
                        <a:avLst/>
                      </a:prstGeom>
                      <a:ln w="19050"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90" name="Textfeld 189"/>
                      <p:cNvSpPr txBox="1"/>
                      <p:nvPr/>
                    </p:nvSpPr>
                    <p:spPr>
                      <a:xfrm rot="1526997">
                        <a:off x="6254341" y="3547630"/>
                        <a:ext cx="1179822" cy="55399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de-DE" sz="1000" dirty="0" smtClean="0"/>
                          <a:t>Pixelgröße</a:t>
                        </a:r>
                      </a:p>
                      <a:p>
                        <a:pPr algn="ctr"/>
                        <a:r>
                          <a:rPr lang="de-DE" sz="1000" dirty="0" smtClean="0"/>
                          <a:t>1,6x1,6cm²</a:t>
                        </a:r>
                      </a:p>
                      <a:p>
                        <a:pPr algn="ctr"/>
                        <a:r>
                          <a:rPr lang="de-DE" sz="1000" dirty="0" smtClean="0"/>
                          <a:t>(2,6x2,6cm²)</a:t>
                        </a:r>
                        <a:endParaRPr lang="de-DE" sz="1000" dirty="0"/>
                      </a:p>
                    </p:txBody>
                  </p:sp>
                </p:grpSp>
              </p:grpSp>
            </p:grpSp>
            <p:sp>
              <p:nvSpPr>
                <p:cNvPr id="165" name="Textfeld 164"/>
                <p:cNvSpPr txBox="1"/>
                <p:nvPr/>
              </p:nvSpPr>
              <p:spPr>
                <a:xfrm rot="1537440">
                  <a:off x="6379423" y="3082632"/>
                  <a:ext cx="724878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de-DE" sz="1000" dirty="0" smtClean="0"/>
                    <a:t>320 Pixel</a:t>
                  </a:r>
                </a:p>
                <a:p>
                  <a:pPr algn="ctr"/>
                  <a:r>
                    <a:rPr lang="de-DE" sz="1000" dirty="0"/>
                    <a:t>5</a:t>
                  </a:r>
                  <a:r>
                    <a:rPr lang="de-DE" sz="1000" dirty="0" smtClean="0"/>
                    <a:t>m (8,3m)</a:t>
                  </a:r>
                  <a:endParaRPr lang="de-DE" sz="1000" dirty="0"/>
                </a:p>
              </p:txBody>
            </p:sp>
            <p:sp>
              <p:nvSpPr>
                <p:cNvPr id="166" name="Textfeld 165"/>
                <p:cNvSpPr txBox="1"/>
                <p:nvPr/>
              </p:nvSpPr>
              <p:spPr>
                <a:xfrm>
                  <a:off x="7391920" y="4129643"/>
                  <a:ext cx="822661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de-DE" sz="1000" dirty="0" smtClean="0"/>
                    <a:t>240 Pixel</a:t>
                  </a:r>
                </a:p>
                <a:p>
                  <a:pPr algn="ctr"/>
                  <a:r>
                    <a:rPr lang="de-DE" sz="1000" dirty="0" smtClean="0"/>
                    <a:t>3,7m (6,2m)</a:t>
                  </a:r>
                  <a:endParaRPr lang="de-DE" sz="1000" dirty="0"/>
                </a:p>
              </p:txBody>
            </p:sp>
          </p:grpSp>
          <p:sp>
            <p:nvSpPr>
              <p:cNvPr id="162" name="Textfeld 161"/>
              <p:cNvSpPr txBox="1"/>
              <p:nvPr/>
            </p:nvSpPr>
            <p:spPr>
              <a:xfrm rot="1590899">
                <a:off x="6241682" y="4342805"/>
                <a:ext cx="835485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 smtClean="0"/>
                  <a:t>FOV 45°x19°</a:t>
                </a:r>
                <a:endParaRPr lang="de-DE" sz="1000" dirty="0"/>
              </a:p>
            </p:txBody>
          </p:sp>
          <p:sp>
            <p:nvSpPr>
              <p:cNvPr id="163" name="Rechteck 162"/>
              <p:cNvSpPr/>
              <p:nvPr/>
            </p:nvSpPr>
            <p:spPr>
              <a:xfrm rot="1678755">
                <a:off x="6561305" y="4088690"/>
                <a:ext cx="59261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cxnSp>
          <p:nvCxnSpPr>
            <p:cNvPr id="160" name="Gerade Verbindung 159"/>
            <p:cNvCxnSpPr>
              <a:endCxn id="173" idx="3"/>
            </p:cNvCxnSpPr>
            <p:nvPr/>
          </p:nvCxnSpPr>
          <p:spPr>
            <a:xfrm>
              <a:off x="2271574" y="4112179"/>
              <a:ext cx="5124337" cy="863862"/>
            </a:xfrm>
            <a:prstGeom prst="line">
              <a:avLst/>
            </a:prstGeom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1753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pPr algn="l"/>
            <a:r>
              <a:rPr lang="de-DE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EFZ</a:t>
            </a:r>
            <a:r>
              <a:rPr lang="de-DE" dirty="0" smtClean="0"/>
              <a:t>             </a:t>
            </a:r>
            <a:r>
              <a:rPr lang="de-DE" sz="3200" dirty="0" smtClean="0"/>
              <a:t>Thermografische Messtechnik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467544" y="1041649"/>
            <a:ext cx="8208912" cy="10191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00" dirty="0"/>
              <a:t>3</a:t>
            </a:r>
            <a:r>
              <a:rPr lang="de-DE" sz="2800" dirty="0" smtClean="0"/>
              <a:t>. Welche Ergebnisse können bei einer Außenmessung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de-DE" sz="2800" dirty="0" smtClean="0"/>
              <a:t>mit </a:t>
            </a:r>
            <a:r>
              <a:rPr lang="de-DE" sz="2800" dirty="0"/>
              <a:t>der Wärmebildkamera erwartet </a:t>
            </a:r>
            <a:r>
              <a:rPr lang="de-DE" sz="2800" dirty="0" smtClean="0"/>
              <a:t>werden? </a:t>
            </a:r>
          </a:p>
          <a:p>
            <a:pPr marL="0" indent="0">
              <a:buNone/>
            </a:pPr>
            <a:endParaRPr lang="de-DE" sz="1000" dirty="0" smtClean="0"/>
          </a:p>
          <a:p>
            <a:pPr marL="0" indent="0" algn="ctr">
              <a:buNone/>
            </a:pPr>
            <a:endParaRPr lang="de-DE" sz="1000" dirty="0" smtClean="0">
              <a:solidFill>
                <a:srgbClr val="FF0000"/>
              </a:solidFill>
            </a:endParaRPr>
          </a:p>
        </p:txBody>
      </p:sp>
      <p:cxnSp>
        <p:nvCxnSpPr>
          <p:cNvPr id="12" name="Gerade Verbindung 11"/>
          <p:cNvCxnSpPr/>
          <p:nvPr/>
        </p:nvCxnSpPr>
        <p:spPr>
          <a:xfrm>
            <a:off x="251520" y="90872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Informationsveranstaltung Thermografie</a:t>
            </a:r>
            <a:endParaRPr lang="de-DE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8C49-9B8F-4F8C-93B4-DD9E1234B241}" type="slidenum">
              <a:rPr lang="de-DE" smtClean="0"/>
              <a:t>8</a:t>
            </a:fld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2DB5D-31CA-4B79-BF00-57DC357D98B5}" type="datetime1">
              <a:rPr lang="de-DE" smtClean="0"/>
              <a:t>13.11.2016</a:t>
            </a:fld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1295636" y="3501008"/>
            <a:ext cx="65527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dirty="0"/>
              <a:t>wohl aber:</a:t>
            </a:r>
          </a:p>
          <a:p>
            <a:pPr>
              <a:buFontTx/>
              <a:buChar char="-"/>
            </a:pPr>
            <a:r>
              <a:rPr lang="de-DE" sz="2400" dirty="0"/>
              <a:t>Aussagen wo Wärme  entweicht</a:t>
            </a:r>
          </a:p>
          <a:p>
            <a:pPr>
              <a:buFontTx/>
              <a:buChar char="-"/>
            </a:pPr>
            <a:r>
              <a:rPr lang="de-DE" sz="2400" dirty="0"/>
              <a:t>wo Wärmebrücken bestehen</a:t>
            </a:r>
          </a:p>
          <a:p>
            <a:pPr>
              <a:buFontTx/>
              <a:buChar char="-"/>
            </a:pPr>
            <a:r>
              <a:rPr lang="de-DE" sz="2400" dirty="0"/>
              <a:t>mit Einschränkung: eine relative Aussage besser </a:t>
            </a:r>
          </a:p>
          <a:p>
            <a:r>
              <a:rPr lang="de-DE" sz="2400" dirty="0"/>
              <a:t>      oder schlechter wärmegedämmter Hausteile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971600" y="2132855"/>
            <a:ext cx="74754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400" dirty="0">
                <a:solidFill>
                  <a:srgbClr val="FF0000"/>
                </a:solidFill>
              </a:rPr>
              <a:t>Erwarten Sie keine Aussage ob das Haus gut oder schlecht </a:t>
            </a:r>
            <a:endParaRPr lang="de-DE" sz="2400" dirty="0" smtClean="0">
              <a:solidFill>
                <a:srgbClr val="FF0000"/>
              </a:solidFill>
            </a:endParaRPr>
          </a:p>
          <a:p>
            <a:pPr algn="ctr"/>
            <a:r>
              <a:rPr lang="de-DE" sz="2400" dirty="0" smtClean="0">
                <a:solidFill>
                  <a:srgbClr val="FF0000"/>
                </a:solidFill>
              </a:rPr>
              <a:t>wärmegedämmt </a:t>
            </a:r>
            <a:r>
              <a:rPr lang="de-DE" sz="2400" dirty="0">
                <a:solidFill>
                  <a:srgbClr val="FF0000"/>
                </a:solidFill>
              </a:rPr>
              <a:t>ist</a:t>
            </a:r>
            <a:r>
              <a:rPr lang="de-DE" sz="2400" dirty="0" smtClean="0">
                <a:solidFill>
                  <a:srgbClr val="FF0000"/>
                </a:solidFill>
              </a:rPr>
              <a:t>!</a:t>
            </a:r>
            <a:endParaRPr lang="de-DE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53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pPr algn="l"/>
            <a:r>
              <a:rPr lang="de-DE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EFZ</a:t>
            </a:r>
            <a:r>
              <a:rPr lang="de-DE" dirty="0" smtClean="0"/>
              <a:t>             </a:t>
            </a:r>
            <a:r>
              <a:rPr lang="de-DE" sz="3200" dirty="0" smtClean="0"/>
              <a:t>Thermografische Messtechnik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1845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00" dirty="0" smtClean="0"/>
              <a:t>4. Bildbeispiel 1: Wärmeleitung</a:t>
            </a:r>
            <a:endParaRPr lang="de-DE" sz="2800" dirty="0"/>
          </a:p>
        </p:txBody>
      </p:sp>
      <p:cxnSp>
        <p:nvCxnSpPr>
          <p:cNvPr id="12" name="Gerade Verbindung 11"/>
          <p:cNvCxnSpPr/>
          <p:nvPr/>
        </p:nvCxnSpPr>
        <p:spPr>
          <a:xfrm>
            <a:off x="251520" y="90872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780" y="1628800"/>
            <a:ext cx="5992440" cy="4494330"/>
          </a:xfrm>
          <a:prstGeom prst="rect">
            <a:avLst/>
          </a:prstGeom>
        </p:spPr>
      </p:pic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Informationsveranstaltung Thermografie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8C49-9B8F-4F8C-93B4-DD9E1234B241}" type="slidenum">
              <a:rPr lang="de-DE" smtClean="0"/>
              <a:t>9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C12-8E1D-4413-9FCE-8C82D7140512}" type="datetime1">
              <a:rPr lang="de-DE" smtClean="0"/>
              <a:t>13.11.2016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75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pPr algn="l"/>
            <a:r>
              <a:rPr lang="de-DE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EFZ</a:t>
            </a:r>
            <a:r>
              <a:rPr lang="de-DE" dirty="0" smtClean="0"/>
              <a:t>             </a:t>
            </a:r>
            <a:r>
              <a:rPr lang="de-DE" sz="3200" dirty="0" smtClean="0"/>
              <a:t>Thermografische Messtechnik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1845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00" dirty="0" smtClean="0"/>
              <a:t>4. Bildbeispiel 2: Dachisolierung</a:t>
            </a:r>
            <a:endParaRPr lang="de-DE" sz="2800" dirty="0"/>
          </a:p>
        </p:txBody>
      </p:sp>
      <p:cxnSp>
        <p:nvCxnSpPr>
          <p:cNvPr id="12" name="Gerade Verbindung 11"/>
          <p:cNvCxnSpPr/>
          <p:nvPr/>
        </p:nvCxnSpPr>
        <p:spPr>
          <a:xfrm>
            <a:off x="251520" y="90872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1556792"/>
            <a:ext cx="3884052" cy="2736304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257901"/>
            <a:ext cx="4064000" cy="3048000"/>
          </a:xfrm>
          <a:prstGeom prst="rect">
            <a:avLst/>
          </a:prstGeom>
        </p:spPr>
      </p:pic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Informationsveranstaltung Thermografie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8C49-9B8F-4F8C-93B4-DD9E1234B241}" type="slidenum">
              <a:rPr lang="de-DE" smtClean="0"/>
              <a:t>10</a:t>
            </a:fld>
            <a:endParaRPr lang="de-DE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C1FF9-0DF1-4E82-8880-FD7FD0F509C6}" type="datetime1">
              <a:rPr lang="de-DE" smtClean="0"/>
              <a:t>13.11.2016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753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pPr algn="l"/>
            <a:r>
              <a:rPr lang="de-DE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EFZ</a:t>
            </a:r>
            <a:r>
              <a:rPr lang="de-DE" dirty="0" smtClean="0"/>
              <a:t>             </a:t>
            </a:r>
            <a:r>
              <a:rPr lang="de-DE" sz="3200" dirty="0" smtClean="0"/>
              <a:t>Thermografische Messtechnik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1845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00" dirty="0" smtClean="0"/>
              <a:t>4. Bildbeispiel 3: Isolierschwachstellen</a:t>
            </a:r>
          </a:p>
        </p:txBody>
      </p:sp>
      <p:cxnSp>
        <p:nvCxnSpPr>
          <p:cNvPr id="12" name="Gerade Verbindung 11"/>
          <p:cNvCxnSpPr/>
          <p:nvPr/>
        </p:nvCxnSpPr>
        <p:spPr>
          <a:xfrm>
            <a:off x="251520" y="90872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8C49-9B8F-4F8C-93B4-DD9E1234B241}" type="slidenum">
              <a:rPr lang="de-DE" smtClean="0"/>
              <a:t>11</a:t>
            </a:fld>
            <a:endParaRPr lang="de-DE"/>
          </a:p>
        </p:txBody>
      </p:sp>
      <p:grpSp>
        <p:nvGrpSpPr>
          <p:cNvPr id="13" name="Gruppieren 12"/>
          <p:cNvGrpSpPr/>
          <p:nvPr/>
        </p:nvGrpSpPr>
        <p:grpSpPr>
          <a:xfrm>
            <a:off x="1224487" y="1511914"/>
            <a:ext cx="6500238" cy="2277126"/>
            <a:chOff x="1224487" y="1511914"/>
            <a:chExt cx="6500238" cy="2277126"/>
          </a:xfrm>
        </p:grpSpPr>
        <p:pic>
          <p:nvPicPr>
            <p:cNvPr id="2" name="Grafik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8557" y="1511914"/>
              <a:ext cx="3036168" cy="2277126"/>
            </a:xfrm>
            <a:prstGeom prst="rect">
              <a:avLst/>
            </a:prstGeom>
          </p:spPr>
        </p:pic>
        <p:pic>
          <p:nvPicPr>
            <p:cNvPr id="5" name="Grafik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4487" y="1556792"/>
              <a:ext cx="3200325" cy="2232248"/>
            </a:xfrm>
            <a:prstGeom prst="rect">
              <a:avLst/>
            </a:prstGeom>
          </p:spPr>
        </p:pic>
      </p:grpSp>
      <p:grpSp>
        <p:nvGrpSpPr>
          <p:cNvPr id="11" name="Gruppieren 10"/>
          <p:cNvGrpSpPr/>
          <p:nvPr/>
        </p:nvGrpSpPr>
        <p:grpSpPr>
          <a:xfrm>
            <a:off x="1184452" y="3994488"/>
            <a:ext cx="6600449" cy="2322258"/>
            <a:chOff x="1184452" y="3994488"/>
            <a:chExt cx="6600449" cy="2322258"/>
          </a:xfrm>
        </p:grpSpPr>
        <p:pic>
          <p:nvPicPr>
            <p:cNvPr id="3" name="Grafik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8557" y="3994488"/>
              <a:ext cx="3096344" cy="2322258"/>
            </a:xfrm>
            <a:prstGeom prst="rect">
              <a:avLst/>
            </a:prstGeom>
          </p:spPr>
        </p:pic>
        <p:pic>
          <p:nvPicPr>
            <p:cNvPr id="9" name="Grafik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4452" y="4019916"/>
              <a:ext cx="3240360" cy="2271402"/>
            </a:xfrm>
            <a:prstGeom prst="rect">
              <a:avLst/>
            </a:prstGeom>
          </p:spPr>
        </p:pic>
      </p:grpSp>
      <p:sp>
        <p:nvSpPr>
          <p:cNvPr id="10" name="Fußzeilenplatzhalt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Informationsveranstaltung Thermografie</a:t>
            </a:r>
            <a:endParaRPr lang="de-DE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7B849-4D10-4799-AF32-04D36CFE17BF}" type="datetime1">
              <a:rPr lang="de-DE" smtClean="0"/>
              <a:t>13.11.2016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753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pPr algn="l"/>
            <a:r>
              <a:rPr lang="de-DE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EFZ</a:t>
            </a:r>
            <a:r>
              <a:rPr lang="de-DE" dirty="0" smtClean="0"/>
              <a:t>             </a:t>
            </a:r>
            <a:r>
              <a:rPr lang="de-DE" sz="3200" dirty="0" smtClean="0"/>
              <a:t>Thermografische Messtechnik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390364" y="1052737"/>
            <a:ext cx="8363272" cy="51845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00" dirty="0" smtClean="0"/>
              <a:t>5. Wann sollte die Wärmebildmessung erfolgen und wie sollte das Haus dafür vorbereitet werden</a:t>
            </a:r>
          </a:p>
          <a:p>
            <a:pPr marL="0" indent="0" algn="ctr">
              <a:buNone/>
            </a:pPr>
            <a:endParaRPr lang="de-DE" sz="1200" dirty="0" smtClean="0"/>
          </a:p>
          <a:p>
            <a:pPr marL="0" indent="0">
              <a:buNone/>
            </a:pPr>
            <a:r>
              <a:rPr lang="de-DE" sz="2000" dirty="0" smtClean="0"/>
              <a:t>- Die beste Zeit für die externe Wärmebildmessung ist:</a:t>
            </a:r>
          </a:p>
          <a:p>
            <a:pPr lvl="1">
              <a:buFontTx/>
              <a:buChar char="-"/>
            </a:pPr>
            <a:r>
              <a:rPr lang="de-DE" sz="1600" dirty="0"/>
              <a:t>i</a:t>
            </a:r>
            <a:r>
              <a:rPr lang="de-DE" sz="1600" dirty="0" smtClean="0"/>
              <a:t>n der kalten Jahreszeit möglichst unter 0°C</a:t>
            </a:r>
          </a:p>
          <a:p>
            <a:pPr lvl="1">
              <a:buFontTx/>
              <a:buChar char="-"/>
            </a:pPr>
            <a:r>
              <a:rPr lang="de-DE" sz="1600" dirty="0"/>
              <a:t>k</a:t>
            </a:r>
            <a:r>
              <a:rPr lang="de-DE" sz="1600" dirty="0" smtClean="0"/>
              <a:t>ein Regen, kein Schnee aber möglichst bewölkt</a:t>
            </a:r>
          </a:p>
          <a:p>
            <a:pPr lvl="1">
              <a:buFontTx/>
              <a:buChar char="-"/>
            </a:pPr>
            <a:r>
              <a:rPr lang="de-DE" sz="1600" dirty="0"/>
              <a:t>m</a:t>
            </a:r>
            <a:r>
              <a:rPr lang="de-DE" sz="1600" dirty="0" smtClean="0"/>
              <a:t>öglichst windstill</a:t>
            </a:r>
          </a:p>
          <a:p>
            <a:pPr lvl="1">
              <a:buFontTx/>
              <a:buChar char="-"/>
            </a:pPr>
            <a:r>
              <a:rPr lang="de-DE" sz="1600" dirty="0"/>
              <a:t>a</a:t>
            </a:r>
            <a:r>
              <a:rPr lang="de-DE" sz="1600" dirty="0" smtClean="0"/>
              <a:t>m späten Abend oder am Morgen damit die Hausfassade nicht mehr von der Sonne aufgewärmt ist</a:t>
            </a:r>
          </a:p>
          <a:p>
            <a:pPr marL="57150" indent="0">
              <a:buNone/>
            </a:pPr>
            <a:r>
              <a:rPr lang="de-DE" sz="2000" dirty="0" smtClean="0"/>
              <a:t>- Das Haus / die Zimmer sollten beheizt und die Fenster geschlossen sein</a:t>
            </a:r>
          </a:p>
          <a:p>
            <a:pPr marL="57150" indent="0">
              <a:buNone/>
            </a:pPr>
            <a:r>
              <a:rPr lang="de-DE" sz="2000" dirty="0" smtClean="0"/>
              <a:t>- Freie Sicht auf die zu messende Hausfassade von ca. 6-10m</a:t>
            </a:r>
          </a:p>
          <a:p>
            <a:pPr marL="57150" indent="0">
              <a:buNone/>
            </a:pPr>
            <a:r>
              <a:rPr lang="de-DE" sz="2000" dirty="0" smtClean="0"/>
              <a:t>- Bei Auffälligkeiten sollte man an die Hausfassade herantreten können</a:t>
            </a:r>
          </a:p>
          <a:p>
            <a:pPr marL="57150" indent="0">
              <a:buNone/>
            </a:pPr>
            <a:endParaRPr lang="de-DE" sz="2000" dirty="0" smtClean="0"/>
          </a:p>
          <a:p>
            <a:pPr marL="457200" lvl="1" indent="0">
              <a:buNone/>
            </a:pPr>
            <a:endParaRPr lang="de-DE" sz="1600" dirty="0" smtClean="0"/>
          </a:p>
          <a:p>
            <a:pPr>
              <a:buFontTx/>
              <a:buChar char="-"/>
            </a:pPr>
            <a:endParaRPr lang="de-DE" sz="2000" dirty="0" smtClean="0"/>
          </a:p>
          <a:p>
            <a:pPr>
              <a:buFontTx/>
              <a:buChar char="-"/>
            </a:pPr>
            <a:endParaRPr lang="de-DE" sz="2000" dirty="0"/>
          </a:p>
        </p:txBody>
      </p:sp>
      <p:cxnSp>
        <p:nvCxnSpPr>
          <p:cNvPr id="12" name="Gerade Verbindung 11"/>
          <p:cNvCxnSpPr/>
          <p:nvPr/>
        </p:nvCxnSpPr>
        <p:spPr>
          <a:xfrm>
            <a:off x="251520" y="90872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Informationsveranstaltung Thermografie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8C49-9B8F-4F8C-93B4-DD9E1234B241}" type="slidenum">
              <a:rPr lang="de-DE" smtClean="0"/>
              <a:t>12</a:t>
            </a:fld>
            <a:endParaRPr lang="de-DE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9A20-E54A-4159-89B9-54B9134DE343}" type="datetime1">
              <a:rPr lang="de-DE" smtClean="0"/>
              <a:t>13.11.2016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75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pPr algn="l"/>
            <a:r>
              <a:rPr lang="de-DE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EFZ</a:t>
            </a:r>
            <a:r>
              <a:rPr lang="de-DE" dirty="0" smtClean="0"/>
              <a:t>             </a:t>
            </a:r>
            <a:r>
              <a:rPr lang="de-DE" sz="3200" dirty="0" smtClean="0"/>
              <a:t>Thermografische Messtechnik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457200" y="1412776"/>
            <a:ext cx="3394720" cy="20882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00" dirty="0" smtClean="0"/>
              <a:t>6. Beispiel eines Messprotokolls</a:t>
            </a:r>
          </a:p>
          <a:p>
            <a:pPr marL="0" indent="0" algn="ctr">
              <a:buNone/>
            </a:pPr>
            <a:r>
              <a:rPr lang="de-DE" sz="2800" dirty="0"/>
              <a:t>a</a:t>
            </a:r>
            <a:r>
              <a:rPr lang="de-DE" sz="2800" dirty="0" smtClean="0"/>
              <a:t>ls PDF-Datei</a:t>
            </a:r>
            <a:endParaRPr lang="de-DE" sz="2800" dirty="0"/>
          </a:p>
        </p:txBody>
      </p:sp>
      <p:cxnSp>
        <p:nvCxnSpPr>
          <p:cNvPr id="12" name="Gerade Verbindung 11"/>
          <p:cNvCxnSpPr/>
          <p:nvPr/>
        </p:nvCxnSpPr>
        <p:spPr>
          <a:xfrm>
            <a:off x="251520" y="90872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237" y="3642683"/>
            <a:ext cx="1800200" cy="1350151"/>
          </a:xfrm>
          <a:prstGeom prst="rect">
            <a:avLst/>
          </a:prstGeom>
        </p:spPr>
      </p:pic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Informationsveranstaltung Thermografie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8C49-9B8F-4F8C-93B4-DD9E1234B241}" type="slidenum">
              <a:rPr lang="de-DE" smtClean="0"/>
              <a:t>13</a:t>
            </a:fld>
            <a:endParaRPr lang="de-DE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EBC8-68DC-4267-BCAB-9089F865471F}" type="datetime1">
              <a:rPr lang="de-DE" smtClean="0"/>
              <a:t>13.11.2016</a:t>
            </a:fld>
            <a:endParaRPr lang="de-DE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930077"/>
            <a:ext cx="3960440" cy="545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5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pPr algn="l"/>
            <a:r>
              <a:rPr lang="de-DE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EFZ</a:t>
            </a:r>
            <a:r>
              <a:rPr lang="de-DE" dirty="0" smtClean="0"/>
              <a:t>             </a:t>
            </a:r>
            <a:r>
              <a:rPr lang="de-DE" sz="3200" dirty="0" smtClean="0"/>
              <a:t>Thermografische Messtechnik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858416" y="4221088"/>
            <a:ext cx="7427168" cy="1448555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buNone/>
            </a:pPr>
            <a:endParaRPr lang="de-DE" sz="2800" dirty="0" smtClean="0"/>
          </a:p>
          <a:p>
            <a:pPr marL="0" indent="0" algn="ctr">
              <a:buNone/>
            </a:pPr>
            <a:endParaRPr lang="de-DE" sz="2800" dirty="0"/>
          </a:p>
          <a:p>
            <a:pPr marL="0" indent="0" algn="ctr">
              <a:buNone/>
            </a:pPr>
            <a:r>
              <a:rPr lang="de-DE" sz="8600" dirty="0" smtClean="0"/>
              <a:t>Danke für Ihre Aufmerksamkeit!</a:t>
            </a:r>
          </a:p>
          <a:p>
            <a:pPr marL="0" indent="0" algn="ctr">
              <a:buNone/>
            </a:pPr>
            <a:endParaRPr lang="de-DE" sz="4400" dirty="0" smtClean="0"/>
          </a:p>
          <a:p>
            <a:pPr marL="0" indent="0" algn="ctr">
              <a:buNone/>
            </a:pPr>
            <a:r>
              <a:rPr lang="de-DE" sz="3700" dirty="0" smtClean="0"/>
              <a:t>Hans-Werner Franke</a:t>
            </a:r>
            <a:endParaRPr lang="de-DE" sz="3700" dirty="0"/>
          </a:p>
        </p:txBody>
      </p:sp>
      <p:cxnSp>
        <p:nvCxnSpPr>
          <p:cNvPr id="12" name="Gerade Verbindung 11"/>
          <p:cNvCxnSpPr/>
          <p:nvPr/>
        </p:nvCxnSpPr>
        <p:spPr>
          <a:xfrm>
            <a:off x="251520" y="90872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Informationsveranstaltung Thermografie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8C49-9B8F-4F8C-93B4-DD9E1234B241}" type="slidenum">
              <a:rPr lang="de-DE" smtClean="0"/>
              <a:t>14</a:t>
            </a:fld>
            <a:endParaRPr lang="de-DE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EBC8-68DC-4267-BCAB-9089F865471F}" type="datetime1">
              <a:rPr lang="de-DE" smtClean="0"/>
              <a:t>13.11.2016</a:t>
            </a:fld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886643" y="1268760"/>
            <a:ext cx="74263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smtClean="0"/>
              <a:t>Wir hoffen Ihnen die Möglichkeiten der Wärmebild-Technik nahe gebracht </a:t>
            </a:r>
          </a:p>
          <a:p>
            <a:pPr algn="ctr"/>
            <a:r>
              <a:rPr lang="de-DE" dirty="0" smtClean="0"/>
              <a:t>zu haben. Wir sind aber keine gewerbsmäßigen Energieberater.</a:t>
            </a:r>
          </a:p>
          <a:p>
            <a:pPr algn="ctr"/>
            <a:r>
              <a:rPr lang="de-DE" dirty="0" smtClean="0"/>
              <a:t>Deshalb können wir nur auf wärmetechnische Auffälligkeiten hinweisen aber </a:t>
            </a:r>
          </a:p>
          <a:p>
            <a:pPr algn="ctr"/>
            <a:r>
              <a:rPr lang="de-DE" dirty="0" smtClean="0"/>
              <a:t>keine justiziable Gewährleistung  für die getroffenen Aussagen übernehmen. 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1921889" y="2636912"/>
            <a:ext cx="603767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Energieberater im näheren Umfeld finden Sie unter:</a:t>
            </a:r>
          </a:p>
          <a:p>
            <a:r>
              <a:rPr lang="de-DE" dirty="0" smtClean="0">
                <a:solidFill>
                  <a:schemeClr val="tx2">
                    <a:lumMod val="60000"/>
                    <a:lumOff val="40000"/>
                  </a:schemeClr>
                </a:solidFill>
                <a:hlinkClick r:id="rId2"/>
              </a:rPr>
              <a:t>http://www.energiewende-ebersberg.de/Partner.html</a:t>
            </a:r>
            <a:endParaRPr lang="de-DE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de-DE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de-DE" dirty="0" smtClean="0"/>
              <a:t>Diese gezeigten Folien können Sie sich in Kürze ansehen unter:</a:t>
            </a:r>
          </a:p>
          <a:p>
            <a:r>
              <a:rPr lang="de-DE" dirty="0">
                <a:solidFill>
                  <a:schemeClr val="tx2">
                    <a:lumMod val="60000"/>
                    <a:lumOff val="40000"/>
                  </a:schemeClr>
                </a:solidFill>
                <a:hlinkClick r:id="rId3"/>
              </a:rPr>
              <a:t>https://www.energie-forum-zorneding.de</a:t>
            </a:r>
            <a:r>
              <a:rPr lang="de-DE" dirty="0" smtClean="0">
                <a:solidFill>
                  <a:schemeClr val="tx2">
                    <a:lumMod val="60000"/>
                    <a:lumOff val="40000"/>
                  </a:schemeClr>
                </a:solidFill>
                <a:hlinkClick r:id="rId3"/>
              </a:rPr>
              <a:t>/</a:t>
            </a:r>
            <a:endParaRPr lang="de-DE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de-DE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61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743</Words>
  <Application>Microsoft Office PowerPoint</Application>
  <PresentationFormat>Bildschirmpräsentation (4:3)</PresentationFormat>
  <Paragraphs>214</Paragraphs>
  <Slides>14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5" baseType="lpstr">
      <vt:lpstr>Larissa</vt:lpstr>
      <vt:lpstr>EFZ             Thermografische Messtechnik</vt:lpstr>
      <vt:lpstr>EFZ             Thermografische Messtechnik</vt:lpstr>
      <vt:lpstr>EFZ             Thermografische Messtechnik</vt:lpstr>
      <vt:lpstr>EFZ             Thermografische Messtechnik</vt:lpstr>
      <vt:lpstr>EFZ             Thermografische Messtechnik</vt:lpstr>
      <vt:lpstr>EFZ             Thermografische Messtechnik</vt:lpstr>
      <vt:lpstr>EFZ             Thermografische Messtechnik</vt:lpstr>
      <vt:lpstr>EFZ             Thermografische Messtechnik</vt:lpstr>
      <vt:lpstr>EFZ             Thermografische Messtechnik</vt:lpstr>
      <vt:lpstr>EFZ             Thermografische Messtechnik</vt:lpstr>
      <vt:lpstr>EFZ             Thermografische Messtechnik</vt:lpstr>
      <vt:lpstr>EFZ             Thermografische Messtechnik</vt:lpstr>
      <vt:lpstr>EFZ             Thermografische Messtechnik</vt:lpstr>
      <vt:lpstr>EFZ             Thermografische Messtechnik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EFZ             Thermografische Messtechnik</dc:title>
  <dc:creator>Hans-Werner</dc:creator>
  <cp:lastModifiedBy>Hans-Werner</cp:lastModifiedBy>
  <cp:revision>150</cp:revision>
  <cp:lastPrinted>2016-11-12T14:08:40Z</cp:lastPrinted>
  <dcterms:created xsi:type="dcterms:W3CDTF">2016-10-18T09:00:26Z</dcterms:created>
  <dcterms:modified xsi:type="dcterms:W3CDTF">2016-11-13T09:49:12Z</dcterms:modified>
</cp:coreProperties>
</file>