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1644" y="-48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0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de-DE" alt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de-DE" altLang="de-D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endParaRPr lang="de-DE" alt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fld id="{FCC51398-7D42-44DD-9FE1-06F95222A35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152444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4CAB68-25A0-4694-B2E1-AEE333E27FD4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92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39169B-801D-4C28-A7A2-2B5DBDB16620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102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F25CC1-1432-450E-9171-5B212254B40C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F1D885-14C1-4290-9214-6B49EDF949B2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019CDED-9C1A-4CE6-A3E4-A8E12DE997B1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7E97F7-FB3F-47E3-B569-DD81FEE33E4F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66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79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4165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25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74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138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54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94982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985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05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3054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3054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33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Format des Titeltextes durch Klicken bearbeiten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397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Format des Gliederungstextes durch Klicken bearbeiten</a:t>
            </a:r>
          </a:p>
          <a:p>
            <a:pPr lvl="1"/>
            <a:r>
              <a:rPr lang="en-GB" altLang="de-DE" smtClean="0"/>
              <a:t>Zweite Gliederungsebene</a:t>
            </a:r>
          </a:p>
          <a:p>
            <a:pPr lvl="2"/>
            <a:r>
              <a:rPr lang="en-GB" altLang="de-DE" smtClean="0"/>
              <a:t>Dritte Gliederungsebene</a:t>
            </a:r>
          </a:p>
          <a:p>
            <a:pPr lvl="3"/>
            <a:r>
              <a:rPr lang="en-GB" altLang="de-DE" smtClean="0"/>
              <a:t>Vierte Gliederungsebene</a:t>
            </a:r>
          </a:p>
          <a:p>
            <a:pPr lvl="4"/>
            <a:r>
              <a:rPr lang="en-GB" altLang="de-DE" smtClean="0"/>
              <a:t>Fünfte Gliederungsebene</a:t>
            </a:r>
          </a:p>
          <a:p>
            <a:pPr lvl="4"/>
            <a:r>
              <a:rPr lang="en-GB" altLang="de-DE" smtClean="0"/>
              <a:t>Sechste Gliederungsebene</a:t>
            </a:r>
          </a:p>
          <a:p>
            <a:pPr lvl="4"/>
            <a:r>
              <a:rPr lang="en-GB" altLang="de-DE" smtClean="0"/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457200" y="274638"/>
            <a:ext cx="8228013" cy="703262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solidFill>
                  <a:srgbClr val="558ED5"/>
                </a:solidFill>
                <a:latin typeface="Calibri" charset="0"/>
              </a:rPr>
              <a:t>EFZ</a:t>
            </a:r>
            <a:r>
              <a:rPr lang="de-DE" altLang="de-DE" sz="4400">
                <a:latin typeface="Calibri" charset="0"/>
              </a:rPr>
              <a:t>   </a:t>
            </a:r>
            <a:r>
              <a:rPr lang="de-DE" altLang="de-DE" sz="3200">
                <a:latin typeface="Calibri" charset="0"/>
              </a:rPr>
              <a:t>Thermografie – Physikalische Grundlagen</a:t>
            </a:r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1254125" y="1917700"/>
            <a:ext cx="6489700" cy="2806700"/>
          </a:xfrm>
          <a:custGeom>
            <a:avLst/>
            <a:gdLst>
              <a:gd name="G0" fmla="+- 9013 0 0"/>
              <a:gd name="G1" fmla="+- 3898 0 0"/>
              <a:gd name="G2" fmla="+- 7796 0 0"/>
              <a:gd name="G3" fmla="+- 18026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8026" y="0"/>
                </a:lnTo>
                <a:lnTo>
                  <a:pt x="18026" y="7796"/>
                </a:lnTo>
                <a:lnTo>
                  <a:pt x="0" y="779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4313" indent="-214313"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4313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2400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lvl="2">
              <a:lnSpc>
                <a:spcPct val="100000"/>
              </a:lnSpc>
              <a:buFont typeface="Times New Roman" pitchFamily="16" charset="0"/>
              <a:buAutoNum type="arabicPeriod"/>
            </a:pPr>
            <a:r>
              <a:rPr lang="de-DE" altLang="de-DE" sz="2000" dirty="0" err="1">
                <a:latin typeface="Calibri" charset="0"/>
              </a:rPr>
              <a:t>Elektomagnetisches</a:t>
            </a:r>
            <a:r>
              <a:rPr lang="de-DE" altLang="de-DE" sz="2000" dirty="0">
                <a:latin typeface="Calibri" charset="0"/>
              </a:rPr>
              <a:t> Spektrum</a:t>
            </a:r>
          </a:p>
          <a:p>
            <a:pPr lvl="2">
              <a:lnSpc>
                <a:spcPct val="100000"/>
              </a:lnSpc>
              <a:buFont typeface="Times New Roman" pitchFamily="16" charset="0"/>
              <a:buAutoNum type="arabicPeriod"/>
            </a:pPr>
            <a:r>
              <a:rPr lang="de-DE" altLang="de-DE" sz="2000" dirty="0">
                <a:latin typeface="Calibri" charset="0"/>
              </a:rPr>
              <a:t>Infrarotbereiche</a:t>
            </a:r>
          </a:p>
          <a:p>
            <a:pPr lvl="2">
              <a:lnSpc>
                <a:spcPct val="100000"/>
              </a:lnSpc>
              <a:buFont typeface="Times New Roman" pitchFamily="16" charset="0"/>
              <a:buAutoNum type="arabicPeriod"/>
            </a:pPr>
            <a:r>
              <a:rPr lang="de-DE" altLang="de-DE" sz="2000" dirty="0">
                <a:latin typeface="Calibri" charset="0"/>
              </a:rPr>
              <a:t>Das </a:t>
            </a:r>
            <a:r>
              <a:rPr lang="de-DE" altLang="de-DE" sz="2000" dirty="0" err="1">
                <a:latin typeface="Calibri" charset="0"/>
              </a:rPr>
              <a:t>Plancksche</a:t>
            </a:r>
            <a:r>
              <a:rPr lang="de-DE" altLang="de-DE" sz="2000" dirty="0">
                <a:latin typeface="Calibri" charset="0"/>
              </a:rPr>
              <a:t> Strahlungsspektrum</a:t>
            </a:r>
          </a:p>
          <a:p>
            <a:pPr lvl="2">
              <a:lnSpc>
                <a:spcPct val="100000"/>
              </a:lnSpc>
              <a:buFont typeface="Times New Roman" pitchFamily="16" charset="0"/>
              <a:buAutoNum type="arabicPeriod"/>
            </a:pPr>
            <a:r>
              <a:rPr lang="de-DE" altLang="de-DE" sz="2000" dirty="0">
                <a:latin typeface="Calibri" charset="0"/>
              </a:rPr>
              <a:t>Das </a:t>
            </a:r>
            <a:r>
              <a:rPr lang="de-DE" altLang="de-DE" sz="2000" dirty="0" err="1">
                <a:latin typeface="Calibri" charset="0"/>
              </a:rPr>
              <a:t>Wiensche</a:t>
            </a:r>
            <a:r>
              <a:rPr lang="de-DE" altLang="de-DE" sz="2000" dirty="0">
                <a:latin typeface="Calibri" charset="0"/>
              </a:rPr>
              <a:t> Verschiebungsgesetz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endParaRPr lang="de-DE" altLang="de-DE" sz="2000" dirty="0"/>
          </a:p>
          <a:p>
            <a:pPr>
              <a:lnSpc>
                <a:spcPct val="100000"/>
              </a:lnSpc>
              <a:buClrTx/>
              <a:buFontTx/>
              <a:buNone/>
            </a:pPr>
            <a:endParaRPr lang="de-DE" altLang="de-DE" sz="2000" dirty="0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250825" y="908050"/>
            <a:ext cx="8640763" cy="1588"/>
          </a:xfrm>
          <a:prstGeom prst="line">
            <a:avLst/>
          </a:prstGeom>
          <a:noFill/>
          <a:ln w="9360" cap="flat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3717925" y="1052513"/>
            <a:ext cx="1560513" cy="515937"/>
          </a:xfrm>
          <a:custGeom>
            <a:avLst/>
            <a:gdLst>
              <a:gd name="G0" fmla="+- 2167 0 0"/>
              <a:gd name="G1" fmla="+- 716 0 0"/>
              <a:gd name="G2" fmla="+- 1432 0 0"/>
              <a:gd name="G3" fmla="+- 4334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4334" y="0"/>
                </a:lnTo>
                <a:lnTo>
                  <a:pt x="4334" y="1432"/>
                </a:lnTo>
                <a:lnTo>
                  <a:pt x="0" y="1432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2800">
                <a:latin typeface="Calibri" charset="0"/>
              </a:rPr>
              <a:t>Übersicht</a:t>
            </a: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124200" y="6356350"/>
            <a:ext cx="2894013" cy="363538"/>
          </a:xfrm>
          <a:custGeom>
            <a:avLst/>
            <a:gdLst>
              <a:gd name="G0" fmla="+- 4019 0 0"/>
              <a:gd name="G1" fmla="*/ 1 1009 2"/>
              <a:gd name="G2" fmla="+- 1009 0 0"/>
              <a:gd name="G3" fmla="+- 80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038" y="0"/>
                </a:lnTo>
                <a:lnTo>
                  <a:pt x="803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Informationsveranstaltung Thermografie</a:t>
            </a:r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6553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fld id="{1048E9A7-5E8D-4E1C-A2A6-4A8A037AC4B8}" type="slidenum">
              <a:rPr lang="de-DE" altLang="de-DE" sz="1200">
                <a:solidFill>
                  <a:srgbClr val="8B8B8B"/>
                </a:solidFill>
                <a:latin typeface="Calibri" charset="0"/>
              </a:rPr>
              <a:pPr algn="r">
                <a:lnSpc>
                  <a:spcPct val="100000"/>
                </a:lnSpc>
                <a:buClrTx/>
                <a:buFontTx/>
                <a:buNone/>
              </a:pPr>
              <a:t>1</a:t>
            </a:fld>
            <a:endParaRPr lang="de-DE" altLang="de-DE" sz="1200">
              <a:solidFill>
                <a:srgbClr val="8B8B8B"/>
              </a:solidFill>
              <a:latin typeface="Calibri" charset="0"/>
            </a:endParaRP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457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UE/15.11.16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457200" y="274638"/>
            <a:ext cx="8228013" cy="703262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solidFill>
                  <a:srgbClr val="558ED5"/>
                </a:solidFill>
                <a:latin typeface="Calibri" charset="0"/>
              </a:rPr>
              <a:t>EFZ</a:t>
            </a:r>
            <a:r>
              <a:rPr lang="de-DE" altLang="de-DE" sz="4400">
                <a:latin typeface="Calibri" charset="0"/>
              </a:rPr>
              <a:t>   </a:t>
            </a:r>
            <a:r>
              <a:rPr lang="de-DE" altLang="de-DE" sz="3200">
                <a:latin typeface="Calibri" charset="0"/>
              </a:rPr>
              <a:t>Thermografie – Physikalische Grundlagen</a:t>
            </a:r>
          </a:p>
        </p:txBody>
      </p:sp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250825" y="908050"/>
            <a:ext cx="8640763" cy="1588"/>
          </a:xfrm>
          <a:prstGeom prst="line">
            <a:avLst/>
          </a:prstGeom>
          <a:noFill/>
          <a:ln w="9360" cap="flat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3124200" y="6356350"/>
            <a:ext cx="2894013" cy="363538"/>
          </a:xfrm>
          <a:custGeom>
            <a:avLst/>
            <a:gdLst>
              <a:gd name="G0" fmla="+- 4019 0 0"/>
              <a:gd name="G1" fmla="*/ 1 1009 2"/>
              <a:gd name="G2" fmla="+- 1009 0 0"/>
              <a:gd name="G3" fmla="+- 80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038" y="0"/>
                </a:lnTo>
                <a:lnTo>
                  <a:pt x="803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Informationsveranstaltung Thermografie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6553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fld id="{62DE103C-E5B6-4B1B-BEF0-B6BC2163F352}" type="slidenum">
              <a:rPr lang="de-DE" altLang="de-DE" sz="1200">
                <a:solidFill>
                  <a:srgbClr val="8B8B8B"/>
                </a:solidFill>
                <a:latin typeface="Calibri" charset="0"/>
              </a:rPr>
              <a:pPr algn="r">
                <a:lnSpc>
                  <a:spcPct val="100000"/>
                </a:lnSpc>
                <a:buClrTx/>
                <a:buFontTx/>
                <a:buNone/>
              </a:pPr>
              <a:t>2</a:t>
            </a:fld>
            <a:endParaRPr lang="de-DE" altLang="de-DE" sz="1200">
              <a:solidFill>
                <a:srgbClr val="8B8B8B"/>
              </a:solidFill>
              <a:latin typeface="Calibri" charset="0"/>
            </a:endParaRP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457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UE/15.11.16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655763"/>
            <a:ext cx="7570788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2303463" y="1079500"/>
            <a:ext cx="4645025" cy="523875"/>
          </a:xfrm>
          <a:custGeom>
            <a:avLst/>
            <a:gdLst>
              <a:gd name="G0" fmla="+- 6453 0 0"/>
              <a:gd name="G1" fmla="*/ 1 1455 2"/>
              <a:gd name="G2" fmla="+- 1455 0 0"/>
              <a:gd name="G3" fmla="+- 12906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2906" y="0"/>
                </a:lnTo>
                <a:lnTo>
                  <a:pt x="12906" y="1455"/>
                </a:lnTo>
                <a:lnTo>
                  <a:pt x="0" y="1455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2800" dirty="0" smtClean="0">
                <a:latin typeface="Calibri" charset="0"/>
              </a:rPr>
              <a:t>                                                         Elektromagnetisches </a:t>
            </a:r>
            <a:r>
              <a:rPr lang="de-DE" altLang="de-DE" sz="2800" dirty="0">
                <a:latin typeface="Calibri" charset="0"/>
              </a:rPr>
              <a:t>Spektrum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Line 1"/>
          <p:cNvSpPr>
            <a:spLocks noChangeShapeType="1"/>
          </p:cNvSpPr>
          <p:nvPr/>
        </p:nvSpPr>
        <p:spPr bwMode="auto">
          <a:xfrm>
            <a:off x="295275" y="908050"/>
            <a:ext cx="8640763" cy="1588"/>
          </a:xfrm>
          <a:prstGeom prst="line">
            <a:avLst/>
          </a:prstGeom>
          <a:noFill/>
          <a:ln w="9360" cap="flat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1127125" y="1728788"/>
            <a:ext cx="5397500" cy="1001712"/>
          </a:xfrm>
          <a:custGeom>
            <a:avLst/>
            <a:gdLst>
              <a:gd name="G0" fmla="+- 7497 0 0"/>
              <a:gd name="G1" fmla="*/ 1 2785 2"/>
              <a:gd name="G2" fmla="+- 2785 0 0"/>
              <a:gd name="G3" fmla="+- 14994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4994" y="0"/>
                </a:lnTo>
                <a:lnTo>
                  <a:pt x="14994" y="2785"/>
                </a:lnTo>
                <a:lnTo>
                  <a:pt x="0" y="2785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2189163" y="2744788"/>
            <a:ext cx="5319712" cy="363537"/>
          </a:xfrm>
          <a:custGeom>
            <a:avLst/>
            <a:gdLst>
              <a:gd name="G0" fmla="+- 7389 0 0"/>
              <a:gd name="G1" fmla="*/ 1 1009 2"/>
              <a:gd name="G2" fmla="+- 1009 0 0"/>
              <a:gd name="G3" fmla="+- 1477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4778" y="0"/>
                </a:lnTo>
                <a:lnTo>
                  <a:pt x="1477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3276600" y="4151313"/>
            <a:ext cx="2460625" cy="331787"/>
          </a:xfrm>
          <a:custGeom>
            <a:avLst/>
            <a:gdLst>
              <a:gd name="G0" fmla="*/ 1 6837 2"/>
              <a:gd name="G1" fmla="*/ 1 923 2"/>
              <a:gd name="G2" fmla="+- 923 0 0"/>
              <a:gd name="G3" fmla="+- 683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6837" y="0"/>
                </a:lnTo>
                <a:lnTo>
                  <a:pt x="6837" y="923"/>
                </a:lnTo>
                <a:lnTo>
                  <a:pt x="0" y="923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971550" y="4870450"/>
            <a:ext cx="2859088" cy="788988"/>
          </a:xfrm>
          <a:custGeom>
            <a:avLst/>
            <a:gdLst>
              <a:gd name="G0" fmla="*/ 1 7945 2"/>
              <a:gd name="G1" fmla="*/ 1 2193 2"/>
              <a:gd name="G2" fmla="+- 2193 0 0"/>
              <a:gd name="G3" fmla="+- 794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7945" y="0"/>
                </a:lnTo>
                <a:lnTo>
                  <a:pt x="7945" y="2193"/>
                </a:lnTo>
                <a:lnTo>
                  <a:pt x="0" y="2193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2309813" y="5229225"/>
            <a:ext cx="182562" cy="306388"/>
          </a:xfrm>
          <a:custGeom>
            <a:avLst/>
            <a:gdLst>
              <a:gd name="G0" fmla="+- 254 0 0"/>
              <a:gd name="G1" fmla="+- 425 0 0"/>
              <a:gd name="G2" fmla="+- 850 0 0"/>
              <a:gd name="G3" fmla="+- 50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08" y="0"/>
                </a:lnTo>
                <a:lnTo>
                  <a:pt x="508" y="850"/>
                </a:lnTo>
                <a:lnTo>
                  <a:pt x="0" y="85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3124200" y="6356350"/>
            <a:ext cx="2894013" cy="363538"/>
          </a:xfrm>
          <a:custGeom>
            <a:avLst/>
            <a:gdLst>
              <a:gd name="G0" fmla="+- 4019 0 0"/>
              <a:gd name="G1" fmla="*/ 1 1009 2"/>
              <a:gd name="G2" fmla="+- 1009 0 0"/>
              <a:gd name="G3" fmla="+- 80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038" y="0"/>
                </a:lnTo>
                <a:lnTo>
                  <a:pt x="803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Informationsveranstaltung Thermografie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6553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fld id="{3E51B1C3-B78C-4E5E-8CA2-BC695BE40C7E}" type="slidenum">
              <a:rPr lang="de-DE" altLang="de-DE" sz="1200">
                <a:solidFill>
                  <a:srgbClr val="8B8B8B"/>
                </a:solidFill>
                <a:latin typeface="Calibri" charset="0"/>
              </a:rPr>
              <a:pPr algn="r">
                <a:lnSpc>
                  <a:spcPct val="100000"/>
                </a:lnSpc>
                <a:buClrTx/>
                <a:buFontTx/>
                <a:buNone/>
              </a:pPr>
              <a:t>3</a:t>
            </a:fld>
            <a:endParaRPr lang="de-DE" altLang="de-DE" sz="1200">
              <a:solidFill>
                <a:srgbClr val="8B8B8B"/>
              </a:solidFill>
              <a:latin typeface="Calibri" charset="0"/>
            </a:endParaRP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457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UE/15.11.16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641475"/>
            <a:ext cx="791845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1809750" y="420688"/>
            <a:ext cx="6973888" cy="585787"/>
          </a:xfrm>
          <a:custGeom>
            <a:avLst/>
            <a:gdLst>
              <a:gd name="G0" fmla="*/ 1 19371 2"/>
              <a:gd name="G1" fmla="*/ 1 1629 2"/>
              <a:gd name="G2" fmla="+- 1629 0 0"/>
              <a:gd name="G3" fmla="+- 19371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9371" y="0"/>
                </a:lnTo>
                <a:lnTo>
                  <a:pt x="19371" y="1629"/>
                </a:lnTo>
                <a:lnTo>
                  <a:pt x="0" y="162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1141413" y="5678488"/>
            <a:ext cx="6950075" cy="368300"/>
          </a:xfrm>
          <a:custGeom>
            <a:avLst/>
            <a:gdLst>
              <a:gd name="G0" fmla="*/ 1 19307 2"/>
              <a:gd name="G1" fmla="*/ 1 1023 2"/>
              <a:gd name="G2" fmla="+- 1023 0 0"/>
              <a:gd name="G3" fmla="+- 1930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9307" y="0"/>
                </a:lnTo>
                <a:lnTo>
                  <a:pt x="19307" y="1023"/>
                </a:lnTo>
                <a:lnTo>
                  <a:pt x="0" y="1023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dirty="0" smtClean="0">
                <a:latin typeface="Calibri" charset="0"/>
              </a:rPr>
              <a:t>                                                                                                                                   Elektromagnetisches </a:t>
            </a:r>
            <a:r>
              <a:rPr lang="de-DE" altLang="de-DE" dirty="0">
                <a:latin typeface="Calibri" charset="0"/>
              </a:rPr>
              <a:t>Spektrum (Ausschnitt) 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2254250" y="1138238"/>
            <a:ext cx="4789488" cy="523875"/>
          </a:xfrm>
          <a:custGeom>
            <a:avLst/>
            <a:gdLst>
              <a:gd name="G0" fmla="*/ 1 13307 2"/>
              <a:gd name="G1" fmla="+- 728 0 0"/>
              <a:gd name="G2" fmla="+- 1456 0 0"/>
              <a:gd name="G3" fmla="+- 1330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3307" y="0"/>
                </a:lnTo>
                <a:lnTo>
                  <a:pt x="13307" y="1456"/>
                </a:lnTo>
                <a:lnTo>
                  <a:pt x="0" y="14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2800" dirty="0" smtClean="0">
                <a:latin typeface="Calibri" charset="0"/>
              </a:rPr>
              <a:t>                                                         Infrarotbereiche</a:t>
            </a:r>
            <a:endParaRPr lang="de-DE" altLang="de-DE" sz="2800" dirty="0">
              <a:latin typeface="Calibri" charset="0"/>
            </a:endParaRPr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449263" y="211138"/>
            <a:ext cx="8228012" cy="703262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solidFill>
                  <a:srgbClr val="558ED5"/>
                </a:solidFill>
                <a:latin typeface="Calibri" charset="0"/>
              </a:rPr>
              <a:t>EFZ</a:t>
            </a:r>
            <a:r>
              <a:rPr lang="de-DE" altLang="de-DE" sz="4400">
                <a:latin typeface="Calibri" charset="0"/>
              </a:rPr>
              <a:t>   </a:t>
            </a:r>
            <a:r>
              <a:rPr lang="de-DE" altLang="de-DE" sz="3200">
                <a:latin typeface="Calibri" charset="0"/>
              </a:rPr>
              <a:t>Thermografie – Physikalische Grundlagen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447675" y="146050"/>
            <a:ext cx="8228013" cy="703263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latin typeface="Calibri" charset="0"/>
              </a:rPr>
              <a:t>             </a:t>
            </a:r>
          </a:p>
        </p:txBody>
      </p:sp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250825" y="908050"/>
            <a:ext cx="8640763" cy="1588"/>
          </a:xfrm>
          <a:prstGeom prst="line">
            <a:avLst/>
          </a:prstGeom>
          <a:noFill/>
          <a:ln w="9360" cap="flat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2730500" y="944563"/>
            <a:ext cx="4594225" cy="515937"/>
          </a:xfrm>
          <a:custGeom>
            <a:avLst/>
            <a:gdLst>
              <a:gd name="G0" fmla="*/ 1 12763 2"/>
              <a:gd name="G1" fmla="+- 716 0 0"/>
              <a:gd name="G2" fmla="+- 1432 0 0"/>
              <a:gd name="G3" fmla="+- 12763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2763" y="0"/>
                </a:lnTo>
                <a:lnTo>
                  <a:pt x="12763" y="1432"/>
                </a:lnTo>
                <a:lnTo>
                  <a:pt x="0" y="1432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4149725" y="2736850"/>
            <a:ext cx="1539875" cy="1366838"/>
          </a:xfrm>
          <a:custGeom>
            <a:avLst/>
            <a:gdLst>
              <a:gd name="G0" fmla="*/ 1 4279 2"/>
              <a:gd name="G1" fmla="*/ 1 3799 2"/>
              <a:gd name="G2" fmla="+- 3799 0 0"/>
              <a:gd name="G3" fmla="+- 4279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4279" y="0"/>
                </a:lnTo>
                <a:lnTo>
                  <a:pt x="4279" y="3799"/>
                </a:lnTo>
                <a:lnTo>
                  <a:pt x="0" y="37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3124200" y="6356350"/>
            <a:ext cx="2894013" cy="363538"/>
          </a:xfrm>
          <a:custGeom>
            <a:avLst/>
            <a:gdLst>
              <a:gd name="G0" fmla="+- 4019 0 0"/>
              <a:gd name="G1" fmla="*/ 1 1009 2"/>
              <a:gd name="G2" fmla="+- 1009 0 0"/>
              <a:gd name="G3" fmla="+- 80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038" y="0"/>
                </a:lnTo>
                <a:lnTo>
                  <a:pt x="803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Informationsveranstaltung Thermografie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6553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fld id="{F00D87C3-6C3D-4DFD-B801-B1BE9172DEFC}" type="slidenum">
              <a:rPr lang="de-DE" altLang="de-DE" sz="1200">
                <a:solidFill>
                  <a:srgbClr val="8B8B8B"/>
                </a:solidFill>
                <a:latin typeface="Calibri" charset="0"/>
              </a:rPr>
              <a:pPr algn="r">
                <a:lnSpc>
                  <a:spcPct val="100000"/>
                </a:lnSpc>
                <a:buClrTx/>
                <a:buFontTx/>
                <a:buNone/>
              </a:pPr>
              <a:t>4</a:t>
            </a:fld>
            <a:endParaRPr lang="de-DE" altLang="de-DE" sz="1200">
              <a:solidFill>
                <a:srgbClr val="8B8B8B"/>
              </a:solidFill>
              <a:latin typeface="Calibri" charset="0"/>
            </a:endParaRP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457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UE/15.11.16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1622425" y="1050925"/>
            <a:ext cx="5830888" cy="525463"/>
          </a:xfrm>
          <a:custGeom>
            <a:avLst/>
            <a:gdLst>
              <a:gd name="G0" fmla="*/ 1 16197 2"/>
              <a:gd name="G1" fmla="+- 731 0 0"/>
              <a:gd name="G2" fmla="+- 1462 0 0"/>
              <a:gd name="G3" fmla="+- 1619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6197" y="0"/>
                </a:lnTo>
                <a:lnTo>
                  <a:pt x="16197" y="1462"/>
                </a:lnTo>
                <a:lnTo>
                  <a:pt x="0" y="1462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5878513" y="6099175"/>
            <a:ext cx="1870075" cy="317500"/>
          </a:xfrm>
          <a:custGeom>
            <a:avLst/>
            <a:gdLst>
              <a:gd name="G0" fmla="*/ 1 5197 2"/>
              <a:gd name="G1" fmla="+- 442 0 0"/>
              <a:gd name="G2" fmla="+- 884 0 0"/>
              <a:gd name="G3" fmla="+- 519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197" y="0"/>
                </a:lnTo>
                <a:lnTo>
                  <a:pt x="5197" y="884"/>
                </a:lnTo>
                <a:lnTo>
                  <a:pt x="0" y="88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800"/>
              <a:t>Quelle: Bund der Energieverbraucher</a:t>
            </a:r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13" b="-269537"/>
          <a:stretch>
            <a:fillRect/>
          </a:stretch>
        </p:blipFill>
        <p:spPr bwMode="auto">
          <a:xfrm>
            <a:off x="1008063" y="1655763"/>
            <a:ext cx="695960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17313" b="-2695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430213" y="228600"/>
            <a:ext cx="8228012" cy="703263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solidFill>
                  <a:srgbClr val="558ED5"/>
                </a:solidFill>
                <a:latin typeface="Calibri" charset="0"/>
              </a:rPr>
              <a:t>EFZ</a:t>
            </a:r>
            <a:r>
              <a:rPr lang="de-DE" altLang="de-DE" sz="4400">
                <a:latin typeface="Calibri" charset="0"/>
              </a:rPr>
              <a:t>   </a:t>
            </a:r>
            <a:r>
              <a:rPr lang="de-DE" altLang="de-DE" sz="3200">
                <a:latin typeface="Calibri" charset="0"/>
              </a:rPr>
              <a:t>Thermografie – Physikalische Grundlagen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26654" y="962925"/>
            <a:ext cx="7822430" cy="628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2000"/>
              </a:lnSpc>
              <a:buClrTx/>
              <a:buFontTx/>
              <a:buNone/>
            </a:pPr>
            <a:r>
              <a:rPr lang="de-DE" altLang="de-DE" sz="2800" dirty="0" smtClean="0">
                <a:latin typeface="Calibri" charset="0"/>
              </a:rPr>
              <a:t>Das </a:t>
            </a:r>
            <a:r>
              <a:rPr lang="de-DE" altLang="de-DE" sz="2800" dirty="0" err="1" smtClean="0">
                <a:latin typeface="Calibri" charset="0"/>
              </a:rPr>
              <a:t>Plancksche</a:t>
            </a:r>
            <a:r>
              <a:rPr lang="de-DE" altLang="de-DE" sz="2800" dirty="0" smtClean="0">
                <a:latin typeface="Calibri" charset="0"/>
              </a:rPr>
              <a:t> Strahlungsspektrum</a:t>
            </a:r>
            <a:endParaRPr lang="de-DE" altLang="de-DE" sz="2800" dirty="0">
              <a:latin typeface="Calibri" charset="0"/>
            </a:endParaRPr>
          </a:p>
        </p:txBody>
      </p:sp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" b="5530"/>
          <a:stretch>
            <a:fillRect/>
          </a:stretch>
        </p:blipFill>
        <p:spPr bwMode="auto">
          <a:xfrm>
            <a:off x="914400" y="1555750"/>
            <a:ext cx="7227888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026" b="55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Line 1"/>
          <p:cNvSpPr>
            <a:spLocks noChangeShapeType="1"/>
          </p:cNvSpPr>
          <p:nvPr/>
        </p:nvSpPr>
        <p:spPr bwMode="auto">
          <a:xfrm>
            <a:off x="250825" y="908050"/>
            <a:ext cx="8640763" cy="1588"/>
          </a:xfrm>
          <a:prstGeom prst="line">
            <a:avLst/>
          </a:prstGeom>
          <a:noFill/>
          <a:ln w="9360" cap="flat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3124200" y="6356350"/>
            <a:ext cx="2894013" cy="363538"/>
          </a:xfrm>
          <a:custGeom>
            <a:avLst/>
            <a:gdLst>
              <a:gd name="G0" fmla="+- 4019 0 0"/>
              <a:gd name="G1" fmla="*/ 1 1009 2"/>
              <a:gd name="G2" fmla="+- 1009 0 0"/>
              <a:gd name="G3" fmla="+- 80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038" y="0"/>
                </a:lnTo>
                <a:lnTo>
                  <a:pt x="803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Informationsveranstaltung Thermografie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6553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fld id="{AB5B5F5E-5575-4B5C-BBCA-D5448FA45A79}" type="slidenum">
              <a:rPr lang="de-DE" altLang="de-DE" sz="1200">
                <a:solidFill>
                  <a:srgbClr val="8B8B8B"/>
                </a:solidFill>
                <a:latin typeface="Calibri" charset="0"/>
              </a:rPr>
              <a:pPr algn="r">
                <a:lnSpc>
                  <a:spcPct val="100000"/>
                </a:lnSpc>
                <a:buClrTx/>
                <a:buFontTx/>
                <a:buNone/>
              </a:pPr>
              <a:t>5</a:t>
            </a:fld>
            <a:endParaRPr lang="de-DE" altLang="de-DE" sz="1200">
              <a:solidFill>
                <a:srgbClr val="8B8B8B"/>
              </a:solidFill>
              <a:latin typeface="Calibri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457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UE/15.11.16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6983413" y="6016625"/>
            <a:ext cx="895350" cy="203200"/>
          </a:xfrm>
          <a:custGeom>
            <a:avLst/>
            <a:gdLst>
              <a:gd name="G0" fmla="+- 1245 0 0"/>
              <a:gd name="G1" fmla="*/ 1 567 2"/>
              <a:gd name="G2" fmla="+- 567 0 0"/>
              <a:gd name="G3" fmla="+- 24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490" y="0"/>
                </a:lnTo>
                <a:lnTo>
                  <a:pt x="2490" y="567"/>
                </a:lnTo>
                <a:lnTo>
                  <a:pt x="0" y="567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800"/>
              <a:t>Quelle: InfraTec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273"/>
          <a:stretch>
            <a:fillRect/>
          </a:stretch>
        </p:blipFill>
        <p:spPr bwMode="auto">
          <a:xfrm>
            <a:off x="1128713" y="1631950"/>
            <a:ext cx="71278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4127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411163" y="238125"/>
            <a:ext cx="8228012" cy="703263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solidFill>
                  <a:srgbClr val="558ED5"/>
                </a:solidFill>
                <a:latin typeface="Calibri" charset="0"/>
              </a:rPr>
              <a:t>EFZ</a:t>
            </a:r>
            <a:r>
              <a:rPr lang="de-DE" altLang="de-DE" sz="4400">
                <a:latin typeface="Calibri" charset="0"/>
              </a:rPr>
              <a:t>   </a:t>
            </a:r>
            <a:r>
              <a:rPr lang="de-DE" altLang="de-DE" sz="3200">
                <a:latin typeface="Calibri" charset="0"/>
              </a:rPr>
              <a:t>Thermografie – Physikalische Grundlagen</a:t>
            </a:r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0"/>
          <a:stretch>
            <a:fillRect/>
          </a:stretch>
        </p:blipFill>
        <p:spPr bwMode="auto">
          <a:xfrm>
            <a:off x="1128713" y="1631950"/>
            <a:ext cx="6935787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739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944688" y="1152525"/>
            <a:ext cx="5338762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2000"/>
              </a:lnSpc>
              <a:buClrTx/>
              <a:buFontTx/>
              <a:buNone/>
            </a:pPr>
            <a:r>
              <a:rPr lang="de-DE" altLang="de-DE" sz="2800">
                <a:latin typeface="Calibri" charset="0"/>
              </a:rPr>
              <a:t>Das Wiensche Verschiebungsgesetz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AutoShape 1"/>
          <p:cNvSpPr>
            <a:spLocks noChangeArrowheads="1"/>
          </p:cNvSpPr>
          <p:nvPr/>
        </p:nvSpPr>
        <p:spPr bwMode="auto">
          <a:xfrm>
            <a:off x="457200" y="274638"/>
            <a:ext cx="8228013" cy="703262"/>
          </a:xfrm>
          <a:custGeom>
            <a:avLst/>
            <a:gdLst>
              <a:gd name="G0" fmla="*/ 1 22855 2"/>
              <a:gd name="G1" fmla="+- 978 0 0"/>
              <a:gd name="G2" fmla="+- 1956 0 0"/>
              <a:gd name="G3" fmla="+- 228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2855" y="0"/>
                </a:lnTo>
                <a:lnTo>
                  <a:pt x="22855" y="1956"/>
                </a:lnTo>
                <a:lnTo>
                  <a:pt x="0" y="195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4400">
                <a:solidFill>
                  <a:srgbClr val="558ED5"/>
                </a:solidFill>
                <a:latin typeface="Calibri" charset="0"/>
              </a:rPr>
              <a:t>EFZ</a:t>
            </a:r>
            <a:r>
              <a:rPr lang="de-DE" altLang="de-DE" sz="4400">
                <a:latin typeface="Calibri" charset="0"/>
              </a:rPr>
              <a:t>   </a:t>
            </a:r>
            <a:r>
              <a:rPr lang="de-DE" altLang="de-DE" sz="3200">
                <a:latin typeface="Calibri" charset="0"/>
              </a:rPr>
              <a:t>Thermografie – Physikalische Grundlagen</a:t>
            </a:r>
          </a:p>
        </p:txBody>
      </p:sp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858838" y="1412875"/>
            <a:ext cx="7424737" cy="4967288"/>
          </a:xfrm>
          <a:custGeom>
            <a:avLst/>
            <a:gdLst>
              <a:gd name="G0" fmla="+- 10313 0 0"/>
              <a:gd name="G1" fmla="*/ 1 13797 2"/>
              <a:gd name="G2" fmla="+- 13797 0 0"/>
              <a:gd name="G3" fmla="+- 20626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0626" y="0"/>
                </a:lnTo>
                <a:lnTo>
                  <a:pt x="20626" y="13797"/>
                </a:lnTo>
                <a:lnTo>
                  <a:pt x="0" y="13797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endParaRPr lang="de-DE" altLang="de-DE" dirty="0"/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de-DE" altLang="de-DE" dirty="0"/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de-DE" altLang="de-DE" dirty="0"/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2800" dirty="0" smtClean="0">
                <a:latin typeface="Calibri" charset="0"/>
              </a:rPr>
              <a:t>                                                                                             Danke </a:t>
            </a:r>
            <a:r>
              <a:rPr lang="de-DE" altLang="de-DE" sz="2800" dirty="0">
                <a:latin typeface="Calibri" charset="0"/>
              </a:rPr>
              <a:t>für Ihre Aufmerksamkeit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de-DE" altLang="de-DE" sz="2800" dirty="0"/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 dirty="0" smtClean="0">
                <a:latin typeface="Calibri" charset="0"/>
              </a:rPr>
              <a:t>                                                                                                                                                                                                               Ulrich </a:t>
            </a:r>
            <a:r>
              <a:rPr lang="de-DE" altLang="de-DE" sz="1200" dirty="0" err="1">
                <a:latin typeface="Calibri" charset="0"/>
              </a:rPr>
              <a:t>Erdmannsdorffer</a:t>
            </a:r>
            <a:endParaRPr lang="de-DE" altLang="de-DE" sz="1200" dirty="0">
              <a:latin typeface="Calibri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250825" y="908050"/>
            <a:ext cx="8640763" cy="1588"/>
          </a:xfrm>
          <a:prstGeom prst="line">
            <a:avLst/>
          </a:prstGeom>
          <a:noFill/>
          <a:ln w="9360" cap="flat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3124200" y="6356350"/>
            <a:ext cx="2894013" cy="363538"/>
          </a:xfrm>
          <a:custGeom>
            <a:avLst/>
            <a:gdLst>
              <a:gd name="G0" fmla="+- 4019 0 0"/>
              <a:gd name="G1" fmla="*/ 1 1009 2"/>
              <a:gd name="G2" fmla="+- 1009 0 0"/>
              <a:gd name="G3" fmla="+- 80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038" y="0"/>
                </a:lnTo>
                <a:lnTo>
                  <a:pt x="8038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Informationsveranstaltung Thermografie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6553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r">
              <a:lnSpc>
                <a:spcPct val="100000"/>
              </a:lnSpc>
              <a:buClrTx/>
              <a:buFontTx/>
              <a:buNone/>
            </a:pPr>
            <a:fld id="{91A58AE6-B673-4D05-B7D3-7C0195B52294}" type="slidenum">
              <a:rPr lang="de-DE" altLang="de-DE" sz="1200">
                <a:solidFill>
                  <a:srgbClr val="8B8B8B"/>
                </a:solidFill>
                <a:latin typeface="Calibri" charset="0"/>
              </a:rPr>
              <a:pPr algn="r">
                <a:lnSpc>
                  <a:spcPct val="100000"/>
                </a:lnSpc>
                <a:buClrTx/>
                <a:buFontTx/>
                <a:buNone/>
              </a:pPr>
              <a:t>6</a:t>
            </a:fld>
            <a:endParaRPr lang="de-DE" altLang="de-DE" sz="1200">
              <a:solidFill>
                <a:srgbClr val="8B8B8B"/>
              </a:solidFill>
              <a:latin typeface="Calibri" charset="0"/>
            </a:endParaRP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457200" y="6356350"/>
            <a:ext cx="2132013" cy="363538"/>
          </a:xfrm>
          <a:custGeom>
            <a:avLst/>
            <a:gdLst>
              <a:gd name="G0" fmla="+- 2961 0 0"/>
              <a:gd name="G1" fmla="*/ 1 1009 2"/>
              <a:gd name="G2" fmla="+- 1009 0 0"/>
              <a:gd name="G3" fmla="+- 592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922" y="0"/>
                </a:lnTo>
                <a:lnTo>
                  <a:pt x="5922" y="1009"/>
                </a:lnTo>
                <a:lnTo>
                  <a:pt x="0" y="100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de-DE" altLang="de-DE" sz="1200">
                <a:solidFill>
                  <a:srgbClr val="8B8B8B"/>
                </a:solidFill>
                <a:latin typeface="Calibri" charset="0"/>
              </a:rPr>
              <a:t>UE/15.11.16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</Words>
  <Application>Microsoft Office PowerPoint</Application>
  <PresentationFormat>Bildschirmpräsentation (4:3)</PresentationFormat>
  <Paragraphs>49</Paragraphs>
  <Slides>6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Hans-Werner</dc:creator>
  <cp:lastModifiedBy>Hans-Werner</cp:lastModifiedBy>
  <cp:revision>7</cp:revision>
  <cp:lastPrinted>2016-11-11T14:42:22Z</cp:lastPrinted>
  <dcterms:created xsi:type="dcterms:W3CDTF">1601-01-01T00:00:00Z</dcterms:created>
  <dcterms:modified xsi:type="dcterms:W3CDTF">2016-11-16T14:34:34Z</dcterms:modified>
</cp:coreProperties>
</file>